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8" r:id="rId3"/>
    <p:sldId id="361" r:id="rId4"/>
    <p:sldId id="259" r:id="rId5"/>
    <p:sldId id="260" r:id="rId6"/>
    <p:sldId id="263" r:id="rId7"/>
    <p:sldId id="270" r:id="rId8"/>
    <p:sldId id="278" r:id="rId9"/>
    <p:sldId id="323" r:id="rId10"/>
    <p:sldId id="324" r:id="rId11"/>
    <p:sldId id="325" r:id="rId12"/>
    <p:sldId id="326" r:id="rId13"/>
    <p:sldId id="327" r:id="rId14"/>
    <p:sldId id="328" r:id="rId15"/>
    <p:sldId id="329" r:id="rId16"/>
    <p:sldId id="330" r:id="rId17"/>
    <p:sldId id="331" r:id="rId18"/>
    <p:sldId id="338" r:id="rId19"/>
    <p:sldId id="344" r:id="rId20"/>
    <p:sldId id="345" r:id="rId21"/>
    <p:sldId id="346" r:id="rId22"/>
    <p:sldId id="347" r:id="rId23"/>
    <p:sldId id="348" r:id="rId24"/>
    <p:sldId id="349" r:id="rId25"/>
    <p:sldId id="350" r:id="rId26"/>
    <p:sldId id="351" r:id="rId27"/>
    <p:sldId id="335" r:id="rId28"/>
    <p:sldId id="337" r:id="rId29"/>
    <p:sldId id="339" r:id="rId30"/>
    <p:sldId id="340" r:id="rId31"/>
    <p:sldId id="332" r:id="rId32"/>
    <p:sldId id="333" r:id="rId33"/>
    <p:sldId id="360" r:id="rId34"/>
    <p:sldId id="280" r:id="rId35"/>
    <p:sldId id="281" r:id="rId36"/>
    <p:sldId id="352" r:id="rId37"/>
    <p:sldId id="353" r:id="rId38"/>
    <p:sldId id="282" r:id="rId39"/>
    <p:sldId id="354" r:id="rId40"/>
    <p:sldId id="355" r:id="rId41"/>
    <p:sldId id="356" r:id="rId42"/>
    <p:sldId id="357" r:id="rId43"/>
    <p:sldId id="283" r:id="rId44"/>
    <p:sldId id="297" r:id="rId45"/>
    <p:sldId id="312" r:id="rId46"/>
    <p:sldId id="298" r:id="rId47"/>
    <p:sldId id="284" r:id="rId48"/>
    <p:sldId id="306" r:id="rId49"/>
    <p:sldId id="307" r:id="rId50"/>
    <p:sldId id="308" r:id="rId51"/>
    <p:sldId id="309" r:id="rId52"/>
    <p:sldId id="310" r:id="rId53"/>
    <p:sldId id="311" r:id="rId54"/>
    <p:sldId id="285" r:id="rId55"/>
    <p:sldId id="302" r:id="rId56"/>
    <p:sldId id="286" r:id="rId57"/>
    <p:sldId id="287" r:id="rId58"/>
    <p:sldId id="288" r:id="rId59"/>
    <p:sldId id="300" r:id="rId60"/>
    <p:sldId id="301" r:id="rId61"/>
    <p:sldId id="343" r:id="rId62"/>
    <p:sldId id="314" r:id="rId63"/>
    <p:sldId id="341" r:id="rId64"/>
    <p:sldId id="342" r:id="rId65"/>
    <p:sldId id="315" r:id="rId66"/>
    <p:sldId id="316" r:id="rId67"/>
    <p:sldId id="317" r:id="rId68"/>
    <p:sldId id="318" r:id="rId69"/>
    <p:sldId id="291" r:id="rId70"/>
    <p:sldId id="292" r:id="rId71"/>
    <p:sldId id="293" r:id="rId72"/>
    <p:sldId id="294" r:id="rId73"/>
    <p:sldId id="295" r:id="rId74"/>
    <p:sldId id="296" r:id="rId75"/>
  </p:sldIdLst>
  <p:sldSz cx="9144000" cy="6858000" type="screen4x3"/>
  <p:notesSz cx="6858000" cy="9144000"/>
  <p:defaultTex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FFFF"/>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75" d="100"/>
          <a:sy n="75" d="100"/>
        </p:scale>
        <p:origin x="336" y="43"/>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diagrams/colors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0AF56FD-7427-4123-93C7-96DA88E46F44}" type="doc">
      <dgm:prSet loTypeId="urn:microsoft.com/office/officeart/2005/8/layout/radial3" loCatId="cycle" qsTypeId="urn:microsoft.com/office/officeart/2005/8/quickstyle/simple1" qsCatId="simple" csTypeId="urn:microsoft.com/office/officeart/2005/8/colors/accent2_1" csCatId="accent2" phldr="1"/>
      <dgm:spPr/>
      <dgm:t>
        <a:bodyPr/>
        <a:lstStyle/>
        <a:p>
          <a:endParaRPr lang="zh-CN" altLang="en-US"/>
        </a:p>
      </dgm:t>
    </dgm:pt>
    <dgm:pt modelId="{B9B3B5E5-3C52-410C-92D0-1573EC2D19FE}">
      <dgm:prSet phldrT="[Text]"/>
      <dgm:spPr/>
      <dgm:t>
        <a:bodyPr/>
        <a:lstStyle/>
        <a:p>
          <a:r>
            <a:rPr lang="en-US" altLang="zh-CN" dirty="0"/>
            <a:t>substance</a:t>
          </a:r>
          <a:endParaRPr lang="zh-CN" altLang="en-US" dirty="0"/>
        </a:p>
      </dgm:t>
    </dgm:pt>
    <dgm:pt modelId="{5B05BF37-FD2D-43A8-A059-E3AA1DA75CC1}" type="parTrans" cxnId="{D8E128BA-EB82-4D24-96CC-1CD473AC5883}">
      <dgm:prSet/>
      <dgm:spPr/>
      <dgm:t>
        <a:bodyPr/>
        <a:lstStyle/>
        <a:p>
          <a:endParaRPr lang="zh-CN" altLang="en-US"/>
        </a:p>
      </dgm:t>
    </dgm:pt>
    <dgm:pt modelId="{561810A0-82EA-4060-A576-BFBCED731B4D}" type="sibTrans" cxnId="{D8E128BA-EB82-4D24-96CC-1CD473AC5883}">
      <dgm:prSet/>
      <dgm:spPr/>
      <dgm:t>
        <a:bodyPr/>
        <a:lstStyle/>
        <a:p>
          <a:endParaRPr lang="zh-CN" altLang="en-US"/>
        </a:p>
      </dgm:t>
    </dgm:pt>
    <dgm:pt modelId="{265AA217-23F5-40E7-977E-926D6B609732}">
      <dgm:prSet phldrT="[Text]"/>
      <dgm:spPr/>
      <dgm:t>
        <a:bodyPr/>
        <a:lstStyle/>
        <a:p>
          <a:r>
            <a:rPr lang="en-US" altLang="zh-CN" dirty="0"/>
            <a:t>plasma</a:t>
          </a:r>
          <a:endParaRPr lang="zh-CN" altLang="en-US" dirty="0"/>
        </a:p>
      </dgm:t>
    </dgm:pt>
    <dgm:pt modelId="{1A8DD91D-473C-47E8-9DC3-F46ACD23FDE9}" type="parTrans" cxnId="{0CE3F3C0-EEB3-433B-9A73-A4E80898651C}">
      <dgm:prSet/>
      <dgm:spPr/>
      <dgm:t>
        <a:bodyPr/>
        <a:lstStyle/>
        <a:p>
          <a:endParaRPr lang="zh-CN" altLang="en-US"/>
        </a:p>
      </dgm:t>
    </dgm:pt>
    <dgm:pt modelId="{12E4D642-8760-4EAA-8D91-0CB149F4BBF3}" type="sibTrans" cxnId="{0CE3F3C0-EEB3-433B-9A73-A4E80898651C}">
      <dgm:prSet/>
      <dgm:spPr/>
      <dgm:t>
        <a:bodyPr/>
        <a:lstStyle/>
        <a:p>
          <a:endParaRPr lang="zh-CN" altLang="en-US"/>
        </a:p>
      </dgm:t>
    </dgm:pt>
    <dgm:pt modelId="{8C0A027F-207E-49FA-931E-E1C1F6BC22A3}">
      <dgm:prSet phldrT="[Text]"/>
      <dgm:spPr/>
      <dgm:t>
        <a:bodyPr/>
        <a:lstStyle/>
        <a:p>
          <a:r>
            <a:rPr lang="en-US" altLang="zh-CN" dirty="0"/>
            <a:t>solid</a:t>
          </a:r>
          <a:endParaRPr lang="zh-CN" altLang="en-US" dirty="0"/>
        </a:p>
      </dgm:t>
    </dgm:pt>
    <dgm:pt modelId="{73E7DFB2-7141-48E5-A63C-DB00C1BD3ECE}" type="parTrans" cxnId="{6366A2A5-5075-44B5-9BD8-66C29403990F}">
      <dgm:prSet/>
      <dgm:spPr/>
      <dgm:t>
        <a:bodyPr/>
        <a:lstStyle/>
        <a:p>
          <a:endParaRPr lang="zh-CN" altLang="en-US"/>
        </a:p>
      </dgm:t>
    </dgm:pt>
    <dgm:pt modelId="{83C4A598-8ECC-469A-92EC-E6A17334C961}" type="sibTrans" cxnId="{6366A2A5-5075-44B5-9BD8-66C29403990F}">
      <dgm:prSet/>
      <dgm:spPr/>
      <dgm:t>
        <a:bodyPr/>
        <a:lstStyle/>
        <a:p>
          <a:endParaRPr lang="zh-CN" altLang="en-US"/>
        </a:p>
      </dgm:t>
    </dgm:pt>
    <dgm:pt modelId="{E35E238C-390A-4CD8-ADD1-9F8A2587B23F}">
      <dgm:prSet phldrT="[Text]"/>
      <dgm:spPr/>
      <dgm:t>
        <a:bodyPr/>
        <a:lstStyle/>
        <a:p>
          <a:r>
            <a:rPr lang="en-US" altLang="zh-CN" dirty="0"/>
            <a:t>liquid</a:t>
          </a:r>
          <a:endParaRPr lang="zh-CN" altLang="en-US" dirty="0"/>
        </a:p>
      </dgm:t>
    </dgm:pt>
    <dgm:pt modelId="{0BFD01C5-EBAF-4EC0-8E27-F0984D119595}" type="parTrans" cxnId="{7A32FFED-349B-4713-87A2-740EAAC869EC}">
      <dgm:prSet/>
      <dgm:spPr/>
      <dgm:t>
        <a:bodyPr/>
        <a:lstStyle/>
        <a:p>
          <a:endParaRPr lang="zh-CN" altLang="en-US"/>
        </a:p>
      </dgm:t>
    </dgm:pt>
    <dgm:pt modelId="{47349E3A-B836-45BB-9E8D-6213A99F0E36}" type="sibTrans" cxnId="{7A32FFED-349B-4713-87A2-740EAAC869EC}">
      <dgm:prSet/>
      <dgm:spPr/>
      <dgm:t>
        <a:bodyPr/>
        <a:lstStyle/>
        <a:p>
          <a:endParaRPr lang="zh-CN" altLang="en-US"/>
        </a:p>
      </dgm:t>
    </dgm:pt>
    <dgm:pt modelId="{51E4B937-8E0D-442B-B40D-8D3214B94E7B}">
      <dgm:prSet phldrT="[Text]"/>
      <dgm:spPr/>
      <dgm:t>
        <a:bodyPr/>
        <a:lstStyle/>
        <a:p>
          <a:r>
            <a:rPr lang="en-US" altLang="zh-CN" dirty="0"/>
            <a:t>gas</a:t>
          </a:r>
          <a:endParaRPr lang="zh-CN" altLang="en-US" dirty="0"/>
        </a:p>
      </dgm:t>
    </dgm:pt>
    <dgm:pt modelId="{434319F3-3B95-476A-8299-0BEDAF21B16C}" type="parTrans" cxnId="{2600DA51-B705-466A-AD1E-F544859221DC}">
      <dgm:prSet/>
      <dgm:spPr/>
      <dgm:t>
        <a:bodyPr/>
        <a:lstStyle/>
        <a:p>
          <a:endParaRPr lang="zh-CN" altLang="en-US"/>
        </a:p>
      </dgm:t>
    </dgm:pt>
    <dgm:pt modelId="{9E36E120-7203-4FBC-AC01-797D478C6694}" type="sibTrans" cxnId="{2600DA51-B705-466A-AD1E-F544859221DC}">
      <dgm:prSet/>
      <dgm:spPr/>
      <dgm:t>
        <a:bodyPr/>
        <a:lstStyle/>
        <a:p>
          <a:endParaRPr lang="zh-CN" altLang="en-US"/>
        </a:p>
      </dgm:t>
    </dgm:pt>
    <dgm:pt modelId="{FBE28DB5-DDD7-4787-875C-D0C614B2EAD5}" type="pres">
      <dgm:prSet presAssocID="{F0AF56FD-7427-4123-93C7-96DA88E46F44}" presName="composite" presStyleCnt="0">
        <dgm:presLayoutVars>
          <dgm:chMax val="1"/>
          <dgm:dir/>
          <dgm:resizeHandles val="exact"/>
        </dgm:presLayoutVars>
      </dgm:prSet>
      <dgm:spPr/>
      <dgm:t>
        <a:bodyPr/>
        <a:lstStyle/>
        <a:p>
          <a:endParaRPr lang="zh-CN" altLang="en-US"/>
        </a:p>
      </dgm:t>
    </dgm:pt>
    <dgm:pt modelId="{8C01B4C7-BFC9-4179-88B7-0DB7BA54B802}" type="pres">
      <dgm:prSet presAssocID="{F0AF56FD-7427-4123-93C7-96DA88E46F44}" presName="radial" presStyleCnt="0">
        <dgm:presLayoutVars>
          <dgm:animLvl val="ctr"/>
        </dgm:presLayoutVars>
      </dgm:prSet>
      <dgm:spPr/>
    </dgm:pt>
    <dgm:pt modelId="{B9D94232-07B3-480C-BD72-DE82A5B6C9F3}" type="pres">
      <dgm:prSet presAssocID="{B9B3B5E5-3C52-410C-92D0-1573EC2D19FE}" presName="centerShape" presStyleLbl="vennNode1" presStyleIdx="0" presStyleCnt="5"/>
      <dgm:spPr/>
      <dgm:t>
        <a:bodyPr/>
        <a:lstStyle/>
        <a:p>
          <a:endParaRPr lang="zh-CN" altLang="en-US"/>
        </a:p>
      </dgm:t>
    </dgm:pt>
    <dgm:pt modelId="{19AC8F79-CE94-4491-BA82-EDD23435F9E7}" type="pres">
      <dgm:prSet presAssocID="{265AA217-23F5-40E7-977E-926D6B609732}" presName="node" presStyleLbl="vennNode1" presStyleIdx="1" presStyleCnt="5">
        <dgm:presLayoutVars>
          <dgm:bulletEnabled val="1"/>
        </dgm:presLayoutVars>
      </dgm:prSet>
      <dgm:spPr/>
      <dgm:t>
        <a:bodyPr/>
        <a:lstStyle/>
        <a:p>
          <a:endParaRPr lang="zh-CN" altLang="en-US"/>
        </a:p>
      </dgm:t>
    </dgm:pt>
    <dgm:pt modelId="{704539C6-8A24-48B2-B913-7BE17CEF149E}" type="pres">
      <dgm:prSet presAssocID="{8C0A027F-207E-49FA-931E-E1C1F6BC22A3}" presName="node" presStyleLbl="vennNode1" presStyleIdx="2" presStyleCnt="5">
        <dgm:presLayoutVars>
          <dgm:bulletEnabled val="1"/>
        </dgm:presLayoutVars>
      </dgm:prSet>
      <dgm:spPr/>
      <dgm:t>
        <a:bodyPr/>
        <a:lstStyle/>
        <a:p>
          <a:endParaRPr lang="zh-CN" altLang="en-US"/>
        </a:p>
      </dgm:t>
    </dgm:pt>
    <dgm:pt modelId="{4FA79280-D4D8-4112-ADB0-BEF2E5237302}" type="pres">
      <dgm:prSet presAssocID="{E35E238C-390A-4CD8-ADD1-9F8A2587B23F}" presName="node" presStyleLbl="vennNode1" presStyleIdx="3" presStyleCnt="5">
        <dgm:presLayoutVars>
          <dgm:bulletEnabled val="1"/>
        </dgm:presLayoutVars>
      </dgm:prSet>
      <dgm:spPr/>
      <dgm:t>
        <a:bodyPr/>
        <a:lstStyle/>
        <a:p>
          <a:endParaRPr lang="zh-CN" altLang="en-US"/>
        </a:p>
      </dgm:t>
    </dgm:pt>
    <dgm:pt modelId="{0F56F9BF-B20E-454F-8B39-EC18CCFA69BF}" type="pres">
      <dgm:prSet presAssocID="{51E4B937-8E0D-442B-B40D-8D3214B94E7B}" presName="node" presStyleLbl="vennNode1" presStyleIdx="4" presStyleCnt="5">
        <dgm:presLayoutVars>
          <dgm:bulletEnabled val="1"/>
        </dgm:presLayoutVars>
      </dgm:prSet>
      <dgm:spPr/>
      <dgm:t>
        <a:bodyPr/>
        <a:lstStyle/>
        <a:p>
          <a:endParaRPr lang="zh-CN" altLang="en-US"/>
        </a:p>
      </dgm:t>
    </dgm:pt>
  </dgm:ptLst>
  <dgm:cxnLst>
    <dgm:cxn modelId="{0CE3F3C0-EEB3-433B-9A73-A4E80898651C}" srcId="{B9B3B5E5-3C52-410C-92D0-1573EC2D19FE}" destId="{265AA217-23F5-40E7-977E-926D6B609732}" srcOrd="0" destOrd="0" parTransId="{1A8DD91D-473C-47E8-9DC3-F46ACD23FDE9}" sibTransId="{12E4D642-8760-4EAA-8D91-0CB149F4BBF3}"/>
    <dgm:cxn modelId="{2CA30814-EAA0-4D37-8F88-345B2304C800}" type="presOf" srcId="{8C0A027F-207E-49FA-931E-E1C1F6BC22A3}" destId="{704539C6-8A24-48B2-B913-7BE17CEF149E}" srcOrd="0" destOrd="0" presId="urn:microsoft.com/office/officeart/2005/8/layout/radial3"/>
    <dgm:cxn modelId="{D8E128BA-EB82-4D24-96CC-1CD473AC5883}" srcId="{F0AF56FD-7427-4123-93C7-96DA88E46F44}" destId="{B9B3B5E5-3C52-410C-92D0-1573EC2D19FE}" srcOrd="0" destOrd="0" parTransId="{5B05BF37-FD2D-43A8-A059-E3AA1DA75CC1}" sibTransId="{561810A0-82EA-4060-A576-BFBCED731B4D}"/>
    <dgm:cxn modelId="{6366A2A5-5075-44B5-9BD8-66C29403990F}" srcId="{B9B3B5E5-3C52-410C-92D0-1573EC2D19FE}" destId="{8C0A027F-207E-49FA-931E-E1C1F6BC22A3}" srcOrd="1" destOrd="0" parTransId="{73E7DFB2-7141-48E5-A63C-DB00C1BD3ECE}" sibTransId="{83C4A598-8ECC-469A-92EC-E6A17334C961}"/>
    <dgm:cxn modelId="{C6ACB64B-720D-46B1-AB58-9092CE002178}" type="presOf" srcId="{F0AF56FD-7427-4123-93C7-96DA88E46F44}" destId="{FBE28DB5-DDD7-4787-875C-D0C614B2EAD5}" srcOrd="0" destOrd="0" presId="urn:microsoft.com/office/officeart/2005/8/layout/radial3"/>
    <dgm:cxn modelId="{79671A9A-DB29-4BF4-8693-069575308754}" type="presOf" srcId="{E35E238C-390A-4CD8-ADD1-9F8A2587B23F}" destId="{4FA79280-D4D8-4112-ADB0-BEF2E5237302}" srcOrd="0" destOrd="0" presId="urn:microsoft.com/office/officeart/2005/8/layout/radial3"/>
    <dgm:cxn modelId="{3ECFBD43-640A-4C46-A7AC-7FFFA96C40D9}" type="presOf" srcId="{51E4B937-8E0D-442B-B40D-8D3214B94E7B}" destId="{0F56F9BF-B20E-454F-8B39-EC18CCFA69BF}" srcOrd="0" destOrd="0" presId="urn:microsoft.com/office/officeart/2005/8/layout/radial3"/>
    <dgm:cxn modelId="{7A32FFED-349B-4713-87A2-740EAAC869EC}" srcId="{B9B3B5E5-3C52-410C-92D0-1573EC2D19FE}" destId="{E35E238C-390A-4CD8-ADD1-9F8A2587B23F}" srcOrd="2" destOrd="0" parTransId="{0BFD01C5-EBAF-4EC0-8E27-F0984D119595}" sibTransId="{47349E3A-B836-45BB-9E8D-6213A99F0E36}"/>
    <dgm:cxn modelId="{2600DA51-B705-466A-AD1E-F544859221DC}" srcId="{B9B3B5E5-3C52-410C-92D0-1573EC2D19FE}" destId="{51E4B937-8E0D-442B-B40D-8D3214B94E7B}" srcOrd="3" destOrd="0" parTransId="{434319F3-3B95-476A-8299-0BEDAF21B16C}" sibTransId="{9E36E120-7203-4FBC-AC01-797D478C6694}"/>
    <dgm:cxn modelId="{8EB16BA5-D883-430A-B4A6-78AC798DD128}" type="presOf" srcId="{265AA217-23F5-40E7-977E-926D6B609732}" destId="{19AC8F79-CE94-4491-BA82-EDD23435F9E7}" srcOrd="0" destOrd="0" presId="urn:microsoft.com/office/officeart/2005/8/layout/radial3"/>
    <dgm:cxn modelId="{3A836CC5-8713-4C31-B279-193F6EC8A9C4}" type="presOf" srcId="{B9B3B5E5-3C52-410C-92D0-1573EC2D19FE}" destId="{B9D94232-07B3-480C-BD72-DE82A5B6C9F3}" srcOrd="0" destOrd="0" presId="urn:microsoft.com/office/officeart/2005/8/layout/radial3"/>
    <dgm:cxn modelId="{972C7B23-85D4-4681-A27E-B73E18B3B873}" type="presParOf" srcId="{FBE28DB5-DDD7-4787-875C-D0C614B2EAD5}" destId="{8C01B4C7-BFC9-4179-88B7-0DB7BA54B802}" srcOrd="0" destOrd="0" presId="urn:microsoft.com/office/officeart/2005/8/layout/radial3"/>
    <dgm:cxn modelId="{FE376509-E18A-4EF2-A860-EABD17299646}" type="presParOf" srcId="{8C01B4C7-BFC9-4179-88B7-0DB7BA54B802}" destId="{B9D94232-07B3-480C-BD72-DE82A5B6C9F3}" srcOrd="0" destOrd="0" presId="urn:microsoft.com/office/officeart/2005/8/layout/radial3"/>
    <dgm:cxn modelId="{9DF45FDA-4E09-438C-899E-7AB8C1419713}" type="presParOf" srcId="{8C01B4C7-BFC9-4179-88B7-0DB7BA54B802}" destId="{19AC8F79-CE94-4491-BA82-EDD23435F9E7}" srcOrd="1" destOrd="0" presId="urn:microsoft.com/office/officeart/2005/8/layout/radial3"/>
    <dgm:cxn modelId="{7D1D77A2-8A8D-464A-8480-962605E2D85E}" type="presParOf" srcId="{8C01B4C7-BFC9-4179-88B7-0DB7BA54B802}" destId="{704539C6-8A24-48B2-B913-7BE17CEF149E}" srcOrd="2" destOrd="0" presId="urn:microsoft.com/office/officeart/2005/8/layout/radial3"/>
    <dgm:cxn modelId="{C3D98072-6E22-483E-8F9B-412AE5880580}" type="presParOf" srcId="{8C01B4C7-BFC9-4179-88B7-0DB7BA54B802}" destId="{4FA79280-D4D8-4112-ADB0-BEF2E5237302}" srcOrd="3" destOrd="0" presId="urn:microsoft.com/office/officeart/2005/8/layout/radial3"/>
    <dgm:cxn modelId="{FA011446-BC97-4161-ABC8-3503D7ED05A7}" type="presParOf" srcId="{8C01B4C7-BFC9-4179-88B7-0DB7BA54B802}" destId="{0F56F9BF-B20E-454F-8B39-EC18CCFA69BF}" srcOrd="4" destOrd="0" presId="urn:microsoft.com/office/officeart/2005/8/layout/radial3"/>
  </dgm:cxnLst>
  <dgm:bg/>
  <dgm:whole>
    <a:ln w="9525" cap="flat" cmpd="sng" algn="ctr">
      <a:noFill/>
      <a:prstDash val="solid"/>
      <a:round/>
      <a:headEnd type="none" w="med" len="med"/>
      <a:tailEnd type="none" w="med" len="med"/>
    </a:ln>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E4C6A34-52C8-4D16-9685-FCED1B94A005}" type="doc">
      <dgm:prSet loTypeId="urn:microsoft.com/office/officeart/2005/8/layout/chart3" loCatId="cycle" qsTypeId="urn:microsoft.com/office/officeart/2005/8/quickstyle/3d2" qsCatId="3D" csTypeId="urn:microsoft.com/office/officeart/2005/8/colors/colorful4" csCatId="colorful" phldr="1"/>
      <dgm:spPr/>
    </dgm:pt>
    <dgm:pt modelId="{6A97DE93-5624-4D0D-BEE4-2EBA6DF9BE6D}">
      <dgm:prSet phldrT="[Text]"/>
      <dgm:spPr>
        <a:solidFill>
          <a:srgbClr val="00B050"/>
        </a:solidFill>
      </dgm:spPr>
      <dgm:t>
        <a:bodyPr/>
        <a:lstStyle/>
        <a:p>
          <a:r>
            <a:rPr lang="en-US" altLang="zh-CN" dirty="0"/>
            <a:t>crystal</a:t>
          </a:r>
          <a:endParaRPr lang="zh-CN" altLang="en-US" dirty="0"/>
        </a:p>
      </dgm:t>
    </dgm:pt>
    <dgm:pt modelId="{B5333D49-FF79-4F05-80AA-E811EE649715}" type="parTrans" cxnId="{70C6DC4F-FFCB-4E7C-A2A2-369663156FC8}">
      <dgm:prSet/>
      <dgm:spPr/>
      <dgm:t>
        <a:bodyPr/>
        <a:lstStyle/>
        <a:p>
          <a:endParaRPr lang="zh-CN" altLang="en-US"/>
        </a:p>
      </dgm:t>
    </dgm:pt>
    <dgm:pt modelId="{B1AA32F9-B70D-4E29-A395-01D04116A462}" type="sibTrans" cxnId="{70C6DC4F-FFCB-4E7C-A2A2-369663156FC8}">
      <dgm:prSet/>
      <dgm:spPr/>
      <dgm:t>
        <a:bodyPr/>
        <a:lstStyle/>
        <a:p>
          <a:endParaRPr lang="zh-CN" altLang="en-US"/>
        </a:p>
      </dgm:t>
    </dgm:pt>
    <dgm:pt modelId="{8DE8D71D-1C6C-4BCF-BE7E-404C8BCF04A4}">
      <dgm:prSet phldrT="[Text]"/>
      <dgm:spPr>
        <a:solidFill>
          <a:srgbClr val="00B0F0"/>
        </a:solidFill>
      </dgm:spPr>
      <dgm:t>
        <a:bodyPr/>
        <a:lstStyle/>
        <a:p>
          <a:r>
            <a:rPr lang="en-US" altLang="zh-CN" dirty="0"/>
            <a:t>quasicrystal</a:t>
          </a:r>
          <a:endParaRPr lang="zh-CN" altLang="en-US" dirty="0"/>
        </a:p>
      </dgm:t>
    </dgm:pt>
    <dgm:pt modelId="{83EF2275-DDE0-411A-BC33-6F806D2284EA}" type="parTrans" cxnId="{0F3437E5-7303-47D2-BD9A-945C0271D3C2}">
      <dgm:prSet/>
      <dgm:spPr/>
      <dgm:t>
        <a:bodyPr/>
        <a:lstStyle/>
        <a:p>
          <a:endParaRPr lang="zh-CN" altLang="en-US"/>
        </a:p>
      </dgm:t>
    </dgm:pt>
    <dgm:pt modelId="{D3A6ED3C-35B2-473B-BCAA-8FEB420CE09D}" type="sibTrans" cxnId="{0F3437E5-7303-47D2-BD9A-945C0271D3C2}">
      <dgm:prSet/>
      <dgm:spPr/>
      <dgm:t>
        <a:bodyPr/>
        <a:lstStyle/>
        <a:p>
          <a:endParaRPr lang="zh-CN" altLang="en-US"/>
        </a:p>
      </dgm:t>
    </dgm:pt>
    <dgm:pt modelId="{F6CC117A-0D4F-4E95-B403-9D331FB594E4}">
      <dgm:prSet phldrT="[Text]"/>
      <dgm:spPr>
        <a:solidFill>
          <a:srgbClr val="FF0000"/>
        </a:solidFill>
      </dgm:spPr>
      <dgm:t>
        <a:bodyPr/>
        <a:lstStyle/>
        <a:p>
          <a:r>
            <a:rPr lang="en-US" altLang="zh-CN" dirty="0"/>
            <a:t>Non-crystal</a:t>
          </a:r>
          <a:endParaRPr lang="zh-CN" altLang="en-US" dirty="0"/>
        </a:p>
      </dgm:t>
    </dgm:pt>
    <dgm:pt modelId="{244D9411-1497-4798-ADE0-AF9AF248A848}" type="parTrans" cxnId="{00492670-88C6-4641-8671-42EDD08B3CDA}">
      <dgm:prSet/>
      <dgm:spPr/>
      <dgm:t>
        <a:bodyPr/>
        <a:lstStyle/>
        <a:p>
          <a:endParaRPr lang="zh-CN" altLang="en-US"/>
        </a:p>
      </dgm:t>
    </dgm:pt>
    <dgm:pt modelId="{0A0CE715-7249-47DC-A487-58D8ABF072E0}" type="sibTrans" cxnId="{00492670-88C6-4641-8671-42EDD08B3CDA}">
      <dgm:prSet/>
      <dgm:spPr/>
      <dgm:t>
        <a:bodyPr/>
        <a:lstStyle/>
        <a:p>
          <a:endParaRPr lang="zh-CN" altLang="en-US"/>
        </a:p>
      </dgm:t>
    </dgm:pt>
    <dgm:pt modelId="{CEC060F4-F05B-4C7A-8E70-B59864CFB1A8}" type="pres">
      <dgm:prSet presAssocID="{7E4C6A34-52C8-4D16-9685-FCED1B94A005}" presName="compositeShape" presStyleCnt="0">
        <dgm:presLayoutVars>
          <dgm:chMax val="7"/>
          <dgm:dir/>
          <dgm:resizeHandles val="exact"/>
        </dgm:presLayoutVars>
      </dgm:prSet>
      <dgm:spPr/>
    </dgm:pt>
    <dgm:pt modelId="{1ECA7F56-FD5F-43EE-960D-A643756B7426}" type="pres">
      <dgm:prSet presAssocID="{7E4C6A34-52C8-4D16-9685-FCED1B94A005}" presName="wedge1" presStyleLbl="node1" presStyleIdx="0" presStyleCnt="3" custLinFactNeighborX="-4683" custLinFactNeighborY="3501"/>
      <dgm:spPr/>
      <dgm:t>
        <a:bodyPr/>
        <a:lstStyle/>
        <a:p>
          <a:endParaRPr lang="zh-CN" altLang="en-US"/>
        </a:p>
      </dgm:t>
    </dgm:pt>
    <dgm:pt modelId="{88166269-545B-479A-8933-FBC7409066C2}" type="pres">
      <dgm:prSet presAssocID="{7E4C6A34-52C8-4D16-9685-FCED1B94A005}" presName="wedge1Tx" presStyleLbl="node1" presStyleIdx="0" presStyleCnt="3">
        <dgm:presLayoutVars>
          <dgm:chMax val="0"/>
          <dgm:chPref val="0"/>
          <dgm:bulletEnabled val="1"/>
        </dgm:presLayoutVars>
      </dgm:prSet>
      <dgm:spPr/>
      <dgm:t>
        <a:bodyPr/>
        <a:lstStyle/>
        <a:p>
          <a:endParaRPr lang="zh-CN" altLang="en-US"/>
        </a:p>
      </dgm:t>
    </dgm:pt>
    <dgm:pt modelId="{137858A1-B595-423B-8ACF-0CADEB33997F}" type="pres">
      <dgm:prSet presAssocID="{7E4C6A34-52C8-4D16-9685-FCED1B94A005}" presName="wedge2" presStyleLbl="node1" presStyleIdx="1" presStyleCnt="3"/>
      <dgm:spPr/>
      <dgm:t>
        <a:bodyPr/>
        <a:lstStyle/>
        <a:p>
          <a:endParaRPr lang="zh-CN" altLang="en-US"/>
        </a:p>
      </dgm:t>
    </dgm:pt>
    <dgm:pt modelId="{50662106-7670-427A-A274-BC58D3D3EF58}" type="pres">
      <dgm:prSet presAssocID="{7E4C6A34-52C8-4D16-9685-FCED1B94A005}" presName="wedge2Tx" presStyleLbl="node1" presStyleIdx="1" presStyleCnt="3">
        <dgm:presLayoutVars>
          <dgm:chMax val="0"/>
          <dgm:chPref val="0"/>
          <dgm:bulletEnabled val="1"/>
        </dgm:presLayoutVars>
      </dgm:prSet>
      <dgm:spPr/>
      <dgm:t>
        <a:bodyPr/>
        <a:lstStyle/>
        <a:p>
          <a:endParaRPr lang="zh-CN" altLang="en-US"/>
        </a:p>
      </dgm:t>
    </dgm:pt>
    <dgm:pt modelId="{81472264-190E-4AAC-A5F9-6B8474A0E6C7}" type="pres">
      <dgm:prSet presAssocID="{7E4C6A34-52C8-4D16-9685-FCED1B94A005}" presName="wedge3" presStyleLbl="node1" presStyleIdx="2" presStyleCnt="3"/>
      <dgm:spPr/>
      <dgm:t>
        <a:bodyPr/>
        <a:lstStyle/>
        <a:p>
          <a:endParaRPr lang="zh-CN" altLang="en-US"/>
        </a:p>
      </dgm:t>
    </dgm:pt>
    <dgm:pt modelId="{F20FDA81-A44D-4DA6-B812-E4A796F35827}" type="pres">
      <dgm:prSet presAssocID="{7E4C6A34-52C8-4D16-9685-FCED1B94A005}" presName="wedge3Tx" presStyleLbl="node1" presStyleIdx="2" presStyleCnt="3">
        <dgm:presLayoutVars>
          <dgm:chMax val="0"/>
          <dgm:chPref val="0"/>
          <dgm:bulletEnabled val="1"/>
        </dgm:presLayoutVars>
      </dgm:prSet>
      <dgm:spPr/>
      <dgm:t>
        <a:bodyPr/>
        <a:lstStyle/>
        <a:p>
          <a:endParaRPr lang="zh-CN" altLang="en-US"/>
        </a:p>
      </dgm:t>
    </dgm:pt>
  </dgm:ptLst>
  <dgm:cxnLst>
    <dgm:cxn modelId="{CCE343D0-14A2-4116-AE05-5A53458DFC64}" type="presOf" srcId="{8DE8D71D-1C6C-4BCF-BE7E-404C8BCF04A4}" destId="{50662106-7670-427A-A274-BC58D3D3EF58}" srcOrd="1" destOrd="0" presId="urn:microsoft.com/office/officeart/2005/8/layout/chart3"/>
    <dgm:cxn modelId="{CAE3AFF0-615F-4906-8B29-D7EA8B7F3FD6}" type="presOf" srcId="{7E4C6A34-52C8-4D16-9685-FCED1B94A005}" destId="{CEC060F4-F05B-4C7A-8E70-B59864CFB1A8}" srcOrd="0" destOrd="0" presId="urn:microsoft.com/office/officeart/2005/8/layout/chart3"/>
    <dgm:cxn modelId="{DD58CF2D-A3B1-4F4F-A266-8CA4F146E2AF}" type="presOf" srcId="{6A97DE93-5624-4D0D-BEE4-2EBA6DF9BE6D}" destId="{1ECA7F56-FD5F-43EE-960D-A643756B7426}" srcOrd="0" destOrd="0" presId="urn:microsoft.com/office/officeart/2005/8/layout/chart3"/>
    <dgm:cxn modelId="{00492670-88C6-4641-8671-42EDD08B3CDA}" srcId="{7E4C6A34-52C8-4D16-9685-FCED1B94A005}" destId="{F6CC117A-0D4F-4E95-B403-9D331FB594E4}" srcOrd="2" destOrd="0" parTransId="{244D9411-1497-4798-ADE0-AF9AF248A848}" sibTransId="{0A0CE715-7249-47DC-A487-58D8ABF072E0}"/>
    <dgm:cxn modelId="{97E11EDA-95FE-4DBD-91E6-3A0FE98F19D6}" type="presOf" srcId="{8DE8D71D-1C6C-4BCF-BE7E-404C8BCF04A4}" destId="{137858A1-B595-423B-8ACF-0CADEB33997F}" srcOrd="0" destOrd="0" presId="urn:microsoft.com/office/officeart/2005/8/layout/chart3"/>
    <dgm:cxn modelId="{75D53C84-D1DE-4EC6-B565-E907FED684A5}" type="presOf" srcId="{F6CC117A-0D4F-4E95-B403-9D331FB594E4}" destId="{F20FDA81-A44D-4DA6-B812-E4A796F35827}" srcOrd="1" destOrd="0" presId="urn:microsoft.com/office/officeart/2005/8/layout/chart3"/>
    <dgm:cxn modelId="{0F3437E5-7303-47D2-BD9A-945C0271D3C2}" srcId="{7E4C6A34-52C8-4D16-9685-FCED1B94A005}" destId="{8DE8D71D-1C6C-4BCF-BE7E-404C8BCF04A4}" srcOrd="1" destOrd="0" parTransId="{83EF2275-DDE0-411A-BC33-6F806D2284EA}" sibTransId="{D3A6ED3C-35B2-473B-BCAA-8FEB420CE09D}"/>
    <dgm:cxn modelId="{E644256C-AA6D-465C-AC76-644E2489D6B8}" type="presOf" srcId="{6A97DE93-5624-4D0D-BEE4-2EBA6DF9BE6D}" destId="{88166269-545B-479A-8933-FBC7409066C2}" srcOrd="1" destOrd="0" presId="urn:microsoft.com/office/officeart/2005/8/layout/chart3"/>
    <dgm:cxn modelId="{70C6DC4F-FFCB-4E7C-A2A2-369663156FC8}" srcId="{7E4C6A34-52C8-4D16-9685-FCED1B94A005}" destId="{6A97DE93-5624-4D0D-BEE4-2EBA6DF9BE6D}" srcOrd="0" destOrd="0" parTransId="{B5333D49-FF79-4F05-80AA-E811EE649715}" sibTransId="{B1AA32F9-B70D-4E29-A395-01D04116A462}"/>
    <dgm:cxn modelId="{FE0C359E-98D2-4610-8148-B784BF734047}" type="presOf" srcId="{F6CC117A-0D4F-4E95-B403-9D331FB594E4}" destId="{81472264-190E-4AAC-A5F9-6B8474A0E6C7}" srcOrd="0" destOrd="0" presId="urn:microsoft.com/office/officeart/2005/8/layout/chart3"/>
    <dgm:cxn modelId="{6CE71E4A-79E6-4510-A06D-C0DA4C6A31D1}" type="presParOf" srcId="{CEC060F4-F05B-4C7A-8E70-B59864CFB1A8}" destId="{1ECA7F56-FD5F-43EE-960D-A643756B7426}" srcOrd="0" destOrd="0" presId="urn:microsoft.com/office/officeart/2005/8/layout/chart3"/>
    <dgm:cxn modelId="{554D4014-98A2-4057-B4D2-1D247117D59C}" type="presParOf" srcId="{CEC060F4-F05B-4C7A-8E70-B59864CFB1A8}" destId="{88166269-545B-479A-8933-FBC7409066C2}" srcOrd="1" destOrd="0" presId="urn:microsoft.com/office/officeart/2005/8/layout/chart3"/>
    <dgm:cxn modelId="{8AD18B83-27FD-4218-853C-25EC6A880095}" type="presParOf" srcId="{CEC060F4-F05B-4C7A-8E70-B59864CFB1A8}" destId="{137858A1-B595-423B-8ACF-0CADEB33997F}" srcOrd="2" destOrd="0" presId="urn:microsoft.com/office/officeart/2005/8/layout/chart3"/>
    <dgm:cxn modelId="{F3968B24-0843-4B83-B09D-99B6FE171BD8}" type="presParOf" srcId="{CEC060F4-F05B-4C7A-8E70-B59864CFB1A8}" destId="{50662106-7670-427A-A274-BC58D3D3EF58}" srcOrd="3" destOrd="0" presId="urn:microsoft.com/office/officeart/2005/8/layout/chart3"/>
    <dgm:cxn modelId="{68CF34AF-D567-4BBB-866B-055D719A7454}" type="presParOf" srcId="{CEC060F4-F05B-4C7A-8E70-B59864CFB1A8}" destId="{81472264-190E-4AAC-A5F9-6B8474A0E6C7}" srcOrd="4" destOrd="0" presId="urn:microsoft.com/office/officeart/2005/8/layout/chart3"/>
    <dgm:cxn modelId="{3F02704C-9B6E-4060-9320-B184D7BE76D7}" type="presParOf" srcId="{CEC060F4-F05B-4C7A-8E70-B59864CFB1A8}" destId="{F20FDA81-A44D-4DA6-B812-E4A796F35827}" srcOrd="5" destOrd="0" presId="urn:microsoft.com/office/officeart/2005/8/layout/chart3"/>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D94232-07B3-480C-BD72-DE82A5B6C9F3}">
      <dsp:nvSpPr>
        <dsp:cNvPr id="0" name=""/>
        <dsp:cNvSpPr/>
      </dsp:nvSpPr>
      <dsp:spPr>
        <a:xfrm>
          <a:off x="1220572" y="833696"/>
          <a:ext cx="2076929" cy="2076929"/>
        </a:xfrm>
        <a:prstGeom prst="ellipse">
          <a:avLst/>
        </a:prstGeom>
        <a:solidFill>
          <a:schemeClr val="lt1">
            <a:alpha val="50000"/>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en-US" altLang="zh-CN" sz="2400" kern="1200" dirty="0"/>
            <a:t>substance</a:t>
          </a:r>
          <a:endParaRPr lang="zh-CN" altLang="en-US" sz="2400" kern="1200" dirty="0"/>
        </a:p>
      </dsp:txBody>
      <dsp:txXfrm>
        <a:off x="1524731" y="1137855"/>
        <a:ext cx="1468611" cy="1468611"/>
      </dsp:txXfrm>
    </dsp:sp>
    <dsp:sp modelId="{19AC8F79-CE94-4491-BA82-EDD23435F9E7}">
      <dsp:nvSpPr>
        <dsp:cNvPr id="0" name=""/>
        <dsp:cNvSpPr/>
      </dsp:nvSpPr>
      <dsp:spPr>
        <a:xfrm>
          <a:off x="1739804" y="370"/>
          <a:ext cx="1038464" cy="1038464"/>
        </a:xfrm>
        <a:prstGeom prst="ellipse">
          <a:avLst/>
        </a:prstGeom>
        <a:solidFill>
          <a:schemeClr val="lt1">
            <a:alpha val="50000"/>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en-US" altLang="zh-CN" sz="1600" kern="1200" dirty="0"/>
            <a:t>plasma</a:t>
          </a:r>
          <a:endParaRPr lang="zh-CN" altLang="en-US" sz="1600" kern="1200" dirty="0"/>
        </a:p>
      </dsp:txBody>
      <dsp:txXfrm>
        <a:off x="1891884" y="152450"/>
        <a:ext cx="734304" cy="734304"/>
      </dsp:txXfrm>
    </dsp:sp>
    <dsp:sp modelId="{704539C6-8A24-48B2-B913-7BE17CEF149E}">
      <dsp:nvSpPr>
        <dsp:cNvPr id="0" name=""/>
        <dsp:cNvSpPr/>
      </dsp:nvSpPr>
      <dsp:spPr>
        <a:xfrm>
          <a:off x="3092363" y="1352929"/>
          <a:ext cx="1038464" cy="1038464"/>
        </a:xfrm>
        <a:prstGeom prst="ellipse">
          <a:avLst/>
        </a:prstGeom>
        <a:solidFill>
          <a:schemeClr val="lt1">
            <a:alpha val="50000"/>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en-US" altLang="zh-CN" sz="1600" kern="1200" dirty="0"/>
            <a:t>solid</a:t>
          </a:r>
          <a:endParaRPr lang="zh-CN" altLang="en-US" sz="1600" kern="1200" dirty="0"/>
        </a:p>
      </dsp:txBody>
      <dsp:txXfrm>
        <a:off x="3244443" y="1505009"/>
        <a:ext cx="734304" cy="734304"/>
      </dsp:txXfrm>
    </dsp:sp>
    <dsp:sp modelId="{4FA79280-D4D8-4112-ADB0-BEF2E5237302}">
      <dsp:nvSpPr>
        <dsp:cNvPr id="0" name=""/>
        <dsp:cNvSpPr/>
      </dsp:nvSpPr>
      <dsp:spPr>
        <a:xfrm>
          <a:off x="1739804" y="2705487"/>
          <a:ext cx="1038464" cy="1038464"/>
        </a:xfrm>
        <a:prstGeom prst="ellipse">
          <a:avLst/>
        </a:prstGeom>
        <a:solidFill>
          <a:schemeClr val="lt1">
            <a:alpha val="50000"/>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en-US" altLang="zh-CN" sz="1600" kern="1200" dirty="0"/>
            <a:t>liquid</a:t>
          </a:r>
          <a:endParaRPr lang="zh-CN" altLang="en-US" sz="1600" kern="1200" dirty="0"/>
        </a:p>
      </dsp:txBody>
      <dsp:txXfrm>
        <a:off x="1891884" y="2857567"/>
        <a:ext cx="734304" cy="734304"/>
      </dsp:txXfrm>
    </dsp:sp>
    <dsp:sp modelId="{0F56F9BF-B20E-454F-8B39-EC18CCFA69BF}">
      <dsp:nvSpPr>
        <dsp:cNvPr id="0" name=""/>
        <dsp:cNvSpPr/>
      </dsp:nvSpPr>
      <dsp:spPr>
        <a:xfrm>
          <a:off x="387246" y="1352929"/>
          <a:ext cx="1038464" cy="1038464"/>
        </a:xfrm>
        <a:prstGeom prst="ellipse">
          <a:avLst/>
        </a:prstGeom>
        <a:solidFill>
          <a:schemeClr val="lt1">
            <a:alpha val="50000"/>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en-US" altLang="zh-CN" sz="1600" kern="1200" dirty="0"/>
            <a:t>gas</a:t>
          </a:r>
          <a:endParaRPr lang="zh-CN" altLang="en-US" sz="1600" kern="1200" dirty="0"/>
        </a:p>
      </dsp:txBody>
      <dsp:txXfrm>
        <a:off x="539326" y="1505009"/>
        <a:ext cx="734304" cy="73430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ECA7F56-FD5F-43EE-960D-A643756B7426}">
      <dsp:nvSpPr>
        <dsp:cNvPr id="0" name=""/>
        <dsp:cNvSpPr/>
      </dsp:nvSpPr>
      <dsp:spPr>
        <a:xfrm>
          <a:off x="1371606" y="338324"/>
          <a:ext cx="2932588" cy="2932588"/>
        </a:xfrm>
        <a:prstGeom prst="pie">
          <a:avLst>
            <a:gd name="adj1" fmla="val 16200000"/>
            <a:gd name="adj2" fmla="val 1800000"/>
          </a:avLst>
        </a:prstGeom>
        <a:solidFill>
          <a:srgbClr val="00B050"/>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4130" tIns="24130" rIns="24130" bIns="24130" numCol="1" spcCol="1270" anchor="ctr" anchorCtr="0">
          <a:noAutofit/>
        </a:bodyPr>
        <a:lstStyle/>
        <a:p>
          <a:pPr lvl="0" algn="ctr" defTabSz="844550">
            <a:lnSpc>
              <a:spcPct val="90000"/>
            </a:lnSpc>
            <a:spcBef>
              <a:spcPct val="0"/>
            </a:spcBef>
            <a:spcAft>
              <a:spcPct val="35000"/>
            </a:spcAft>
          </a:pPr>
          <a:r>
            <a:rPr lang="en-US" altLang="zh-CN" sz="1900" kern="1200" dirty="0"/>
            <a:t>crystal</a:t>
          </a:r>
          <a:endParaRPr lang="zh-CN" altLang="en-US" sz="1900" kern="1200" dirty="0"/>
        </a:p>
      </dsp:txBody>
      <dsp:txXfrm>
        <a:off x="2966027" y="879456"/>
        <a:ext cx="994985" cy="977529"/>
      </dsp:txXfrm>
    </dsp:sp>
    <dsp:sp modelId="{137858A1-B595-423B-8ACF-0CADEB33997F}">
      <dsp:nvSpPr>
        <dsp:cNvPr id="0" name=""/>
        <dsp:cNvSpPr/>
      </dsp:nvSpPr>
      <dsp:spPr>
        <a:xfrm>
          <a:off x="1357771" y="322933"/>
          <a:ext cx="2932588" cy="2932588"/>
        </a:xfrm>
        <a:prstGeom prst="pie">
          <a:avLst>
            <a:gd name="adj1" fmla="val 1800000"/>
            <a:gd name="adj2" fmla="val 9000000"/>
          </a:avLst>
        </a:prstGeom>
        <a:solidFill>
          <a:srgbClr val="00B0F0"/>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4130" tIns="24130" rIns="24130" bIns="24130" numCol="1" spcCol="1270" anchor="ctr" anchorCtr="0">
          <a:noAutofit/>
        </a:bodyPr>
        <a:lstStyle/>
        <a:p>
          <a:pPr lvl="0" algn="ctr" defTabSz="844550">
            <a:lnSpc>
              <a:spcPct val="90000"/>
            </a:lnSpc>
            <a:spcBef>
              <a:spcPct val="0"/>
            </a:spcBef>
            <a:spcAft>
              <a:spcPct val="35000"/>
            </a:spcAft>
          </a:pPr>
          <a:r>
            <a:rPr lang="en-US" altLang="zh-CN" sz="1900" kern="1200" dirty="0"/>
            <a:t>quasicrystal</a:t>
          </a:r>
          <a:endParaRPr lang="zh-CN" altLang="en-US" sz="1900" kern="1200" dirty="0"/>
        </a:p>
      </dsp:txBody>
      <dsp:txXfrm>
        <a:off x="2160742" y="2173257"/>
        <a:ext cx="1326647" cy="907706"/>
      </dsp:txXfrm>
    </dsp:sp>
    <dsp:sp modelId="{81472264-190E-4AAC-A5F9-6B8474A0E6C7}">
      <dsp:nvSpPr>
        <dsp:cNvPr id="0" name=""/>
        <dsp:cNvSpPr/>
      </dsp:nvSpPr>
      <dsp:spPr>
        <a:xfrm>
          <a:off x="1357771" y="322933"/>
          <a:ext cx="2932588" cy="2932588"/>
        </a:xfrm>
        <a:prstGeom prst="pie">
          <a:avLst>
            <a:gd name="adj1" fmla="val 9000000"/>
            <a:gd name="adj2" fmla="val 16200000"/>
          </a:avLst>
        </a:prstGeom>
        <a:solidFill>
          <a:srgbClr val="FF0000"/>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4130" tIns="24130" rIns="24130" bIns="24130" numCol="1" spcCol="1270" anchor="ctr" anchorCtr="0">
          <a:noAutofit/>
        </a:bodyPr>
        <a:lstStyle/>
        <a:p>
          <a:pPr lvl="0" algn="ctr" defTabSz="844550">
            <a:lnSpc>
              <a:spcPct val="90000"/>
            </a:lnSpc>
            <a:spcBef>
              <a:spcPct val="0"/>
            </a:spcBef>
            <a:spcAft>
              <a:spcPct val="35000"/>
            </a:spcAft>
          </a:pPr>
          <a:r>
            <a:rPr lang="en-US" altLang="zh-CN" sz="1900" kern="1200" dirty="0"/>
            <a:t>Non-crystal</a:t>
          </a:r>
          <a:endParaRPr lang="zh-CN" altLang="en-US" sz="1900" kern="1200" dirty="0"/>
        </a:p>
      </dsp:txBody>
      <dsp:txXfrm>
        <a:off x="1671977" y="898978"/>
        <a:ext cx="994985" cy="977529"/>
      </dsp:txXfrm>
    </dsp:sp>
  </dsp:spTree>
</dsp:drawing>
</file>

<file path=ppt/diagrams/layout1.xml><?xml version="1.0" encoding="utf-8"?>
<dgm:layoutDef xmlns:dgm="http://schemas.openxmlformats.org/drawingml/2006/diagram" xmlns:a="http://schemas.openxmlformats.org/drawingml/2006/main" uniqueId="urn:microsoft.com/office/officeart/2005/8/layout/radial3">
  <dgm:title val=""/>
  <dgm:desc val=""/>
  <dgm:catLst>
    <dgm:cat type="relationship" pri="31000"/>
    <dgm:cat type="cycle" pri="1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omposite">
    <dgm:varLst>
      <dgm:chMax val="1"/>
      <dgm:dir/>
      <dgm:resizeHandles val="exact"/>
    </dgm:varLst>
    <dgm:alg type="composite">
      <dgm:param type="ar" val="1"/>
    </dgm:alg>
    <dgm:shape xmlns:r="http://schemas.openxmlformats.org/officeDocument/2006/relationships" r:blip="">
      <dgm:adjLst/>
    </dgm:shape>
    <dgm:presOf/>
    <dgm:constrLst/>
    <dgm:ruleLst/>
    <dgm:layoutNode name="radial">
      <dgm:varLst>
        <dgm:animLvl val="ctr"/>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h" for="ch" forName="centerShape" refType="h"/>
        <dgm:constr type="w" for="ch" forName="node" refType="w" fact="0.5"/>
        <dgm:constr type="h" for="ch" forName="node" refType="h" fact="0.5"/>
        <dgm:constr type="sp" refType="w" refFor="ch" refForName="node" fact="-0.2"/>
        <dgm:constr type="sibSp" refType="w" refFor="ch" refForName="node" fact="-0.2"/>
        <dgm:constr type="primFontSz" for="ch" forName="centerShape" val="65"/>
        <dgm:constr type="primFontSz" for="des" forName="node" val="65"/>
        <dgm:constr type="primFontSz" for="ch" forName="node" refType="primFontSz" refFor="ch" refForName="centerShape" op="lte"/>
      </dgm:constrLst>
      <dgm:ruleLst/>
      <dgm:forEach name="Name6" axis="ch" ptType="node" cnt="1">
        <dgm:layoutNode name="centerShape" styleLbl="vennNode1">
          <dgm:alg type="tx"/>
          <dgm:shape xmlns:r="http://schemas.openxmlformats.org/officeDocument/2006/relationships" type="ellipse"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7" axis="ch" ptType="node">
          <dgm:layoutNode name="node" styleLbl="vennNode1">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3" Type="http://schemas.openxmlformats.org/officeDocument/2006/relationships/image" Target="../media/image36.wmf"/><Relationship Id="rId2" Type="http://schemas.openxmlformats.org/officeDocument/2006/relationships/image" Target="../media/image35.wmf"/><Relationship Id="rId1" Type="http://schemas.openxmlformats.org/officeDocument/2006/relationships/image" Target="../media/image34.wmf"/></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94.wmf"/><Relationship Id="rId1" Type="http://schemas.openxmlformats.org/officeDocument/2006/relationships/image" Target="../media/image93.wmf"/></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99.wmf"/><Relationship Id="rId1" Type="http://schemas.openxmlformats.org/officeDocument/2006/relationships/image" Target="../media/image98.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44.wmf"/><Relationship Id="rId1" Type="http://schemas.openxmlformats.org/officeDocument/2006/relationships/image" Target="../media/image43.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6.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36.wmf"/><Relationship Id="rId7" Type="http://schemas.openxmlformats.org/officeDocument/2006/relationships/image" Target="../media/image62.wmf"/><Relationship Id="rId2" Type="http://schemas.openxmlformats.org/officeDocument/2006/relationships/image" Target="../media/image34.wmf"/><Relationship Id="rId1" Type="http://schemas.openxmlformats.org/officeDocument/2006/relationships/image" Target="../media/image35.wmf"/><Relationship Id="rId6" Type="http://schemas.openxmlformats.org/officeDocument/2006/relationships/image" Target="../media/image61.wmf"/><Relationship Id="rId5" Type="http://schemas.openxmlformats.org/officeDocument/2006/relationships/image" Target="../media/image60.wmf"/><Relationship Id="rId4" Type="http://schemas.openxmlformats.org/officeDocument/2006/relationships/image" Target="../media/image59.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63.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65.w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70.wmf"/><Relationship Id="rId2" Type="http://schemas.openxmlformats.org/officeDocument/2006/relationships/image" Target="../media/image69.wmf"/><Relationship Id="rId1" Type="http://schemas.openxmlformats.org/officeDocument/2006/relationships/image" Target="../media/image68.wmf"/><Relationship Id="rId6" Type="http://schemas.openxmlformats.org/officeDocument/2006/relationships/image" Target="../media/image73.wmf"/><Relationship Id="rId5" Type="http://schemas.openxmlformats.org/officeDocument/2006/relationships/image" Target="../media/image72.wmf"/><Relationship Id="rId4" Type="http://schemas.openxmlformats.org/officeDocument/2006/relationships/image" Target="../media/image71.w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77.wmf"/><Relationship Id="rId2" Type="http://schemas.openxmlformats.org/officeDocument/2006/relationships/image" Target="../media/image76.wmf"/><Relationship Id="rId1" Type="http://schemas.openxmlformats.org/officeDocument/2006/relationships/image" Target="../media/image75.wmf"/><Relationship Id="rId6" Type="http://schemas.openxmlformats.org/officeDocument/2006/relationships/image" Target="../media/image80.wmf"/><Relationship Id="rId5" Type="http://schemas.openxmlformats.org/officeDocument/2006/relationships/image" Target="../media/image79.wmf"/><Relationship Id="rId4" Type="http://schemas.openxmlformats.org/officeDocument/2006/relationships/image" Target="../media/image78.wmf"/></Relationships>
</file>

<file path=ppt/drawings/_rels/vmlDrawing9.vml.rels><?xml version="1.0" encoding="UTF-8" standalone="yes"?>
<Relationships xmlns="http://schemas.openxmlformats.org/package/2006/relationships"><Relationship Id="rId8" Type="http://schemas.openxmlformats.org/officeDocument/2006/relationships/image" Target="../media/image92.wmf"/><Relationship Id="rId3" Type="http://schemas.openxmlformats.org/officeDocument/2006/relationships/image" Target="../media/image87.wmf"/><Relationship Id="rId7" Type="http://schemas.openxmlformats.org/officeDocument/2006/relationships/image" Target="../media/image91.wmf"/><Relationship Id="rId2" Type="http://schemas.openxmlformats.org/officeDocument/2006/relationships/image" Target="../media/image86.wmf"/><Relationship Id="rId1" Type="http://schemas.openxmlformats.org/officeDocument/2006/relationships/image" Target="../media/image85.wmf"/><Relationship Id="rId6" Type="http://schemas.openxmlformats.org/officeDocument/2006/relationships/image" Target="../media/image90.wmf"/><Relationship Id="rId5" Type="http://schemas.openxmlformats.org/officeDocument/2006/relationships/image" Target="../media/image89.wmf"/><Relationship Id="rId4" Type="http://schemas.openxmlformats.org/officeDocument/2006/relationships/image" Target="../media/image88.w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Rectangle 4">
            <a:extLst>
              <a:ext uri="{FF2B5EF4-FFF2-40B4-BE49-F238E27FC236}">
                <a16:creationId xmlns:a16="http://schemas.microsoft.com/office/drawing/2014/main" id="{F6EC5AD3-0CCA-417B-A788-08F4AF7D3FEC}"/>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044F4A5A-A90B-4EF2-B353-0AF9CFA9FBE4}"/>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B61B9063-16E4-4F09-8FE2-41BC31512C29}"/>
              </a:ext>
            </a:extLst>
          </p:cNvPr>
          <p:cNvSpPr>
            <a:spLocks noGrp="1" noChangeArrowheads="1"/>
          </p:cNvSpPr>
          <p:nvPr>
            <p:ph type="sldNum" sz="quarter" idx="12"/>
          </p:nvPr>
        </p:nvSpPr>
        <p:spPr>
          <a:ln/>
        </p:spPr>
        <p:txBody>
          <a:bodyPr/>
          <a:lstStyle>
            <a:lvl1pPr>
              <a:defRPr/>
            </a:lvl1pPr>
          </a:lstStyle>
          <a:p>
            <a:pPr>
              <a:defRPr/>
            </a:pPr>
            <a:fld id="{50842E59-296C-4316-BF53-0993CB55B798}" type="slidenum">
              <a:rPr lang="en-US" altLang="zh-CN"/>
              <a:pPr>
                <a:defRPr/>
              </a:pPr>
              <a:t>‹#›</a:t>
            </a:fld>
            <a:endParaRPr lang="en-US" altLang="zh-CN"/>
          </a:p>
        </p:txBody>
      </p:sp>
    </p:spTree>
    <p:extLst>
      <p:ext uri="{BB962C8B-B14F-4D97-AF65-F5344CB8AC3E}">
        <p14:creationId xmlns:p14="http://schemas.microsoft.com/office/powerpoint/2010/main" val="40948998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F4993E4F-C72B-4FB7-865A-7D61B30973D9}"/>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0824750C-04CA-44CA-9591-F3C5467A8E43}"/>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A3CA0B7C-E98A-46EA-B8EB-A0EF10077E30}"/>
              </a:ext>
            </a:extLst>
          </p:cNvPr>
          <p:cNvSpPr>
            <a:spLocks noGrp="1" noChangeArrowheads="1"/>
          </p:cNvSpPr>
          <p:nvPr>
            <p:ph type="sldNum" sz="quarter" idx="12"/>
          </p:nvPr>
        </p:nvSpPr>
        <p:spPr>
          <a:ln/>
        </p:spPr>
        <p:txBody>
          <a:bodyPr/>
          <a:lstStyle>
            <a:lvl1pPr>
              <a:defRPr/>
            </a:lvl1pPr>
          </a:lstStyle>
          <a:p>
            <a:pPr>
              <a:defRPr/>
            </a:pPr>
            <a:fld id="{1230A125-7F80-4AEB-9ED5-7512021E1DB9}" type="slidenum">
              <a:rPr lang="en-US" altLang="zh-CN"/>
              <a:pPr>
                <a:defRPr/>
              </a:pPr>
              <a:t>‹#›</a:t>
            </a:fld>
            <a:endParaRPr lang="en-US" altLang="zh-CN"/>
          </a:p>
        </p:txBody>
      </p:sp>
    </p:spTree>
    <p:extLst>
      <p:ext uri="{BB962C8B-B14F-4D97-AF65-F5344CB8AC3E}">
        <p14:creationId xmlns:p14="http://schemas.microsoft.com/office/powerpoint/2010/main" val="13041480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764A8E52-D6EE-4506-BE5A-2FCD77E585D6}"/>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99452CF3-639B-43E5-87A0-76E419FD2177}"/>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947D1F51-AD9B-44DF-9FC2-81CA4FF900B8}"/>
              </a:ext>
            </a:extLst>
          </p:cNvPr>
          <p:cNvSpPr>
            <a:spLocks noGrp="1" noChangeArrowheads="1"/>
          </p:cNvSpPr>
          <p:nvPr>
            <p:ph type="sldNum" sz="quarter" idx="12"/>
          </p:nvPr>
        </p:nvSpPr>
        <p:spPr>
          <a:ln/>
        </p:spPr>
        <p:txBody>
          <a:bodyPr/>
          <a:lstStyle>
            <a:lvl1pPr>
              <a:defRPr/>
            </a:lvl1pPr>
          </a:lstStyle>
          <a:p>
            <a:pPr>
              <a:defRPr/>
            </a:pPr>
            <a:fld id="{53B25CDB-0B92-4E09-AD7B-FA8BB32D875E}" type="slidenum">
              <a:rPr lang="en-US" altLang="zh-CN"/>
              <a:pPr>
                <a:defRPr/>
              </a:pPr>
              <a:t>‹#›</a:t>
            </a:fld>
            <a:endParaRPr lang="en-US" altLang="zh-CN"/>
          </a:p>
        </p:txBody>
      </p:sp>
    </p:spTree>
    <p:extLst>
      <p:ext uri="{BB962C8B-B14F-4D97-AF65-F5344CB8AC3E}">
        <p14:creationId xmlns:p14="http://schemas.microsoft.com/office/powerpoint/2010/main" val="6560427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543CA989-31DE-4678-AF0A-E6C46A93123C}"/>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5545845F-3D4D-4BD2-AE1C-84EE162E0C26}"/>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CF63C37C-B75C-4488-837B-CA61BA79B669}"/>
              </a:ext>
            </a:extLst>
          </p:cNvPr>
          <p:cNvSpPr>
            <a:spLocks noGrp="1" noChangeArrowheads="1"/>
          </p:cNvSpPr>
          <p:nvPr>
            <p:ph type="sldNum" sz="quarter" idx="12"/>
          </p:nvPr>
        </p:nvSpPr>
        <p:spPr>
          <a:ln/>
        </p:spPr>
        <p:txBody>
          <a:bodyPr/>
          <a:lstStyle>
            <a:lvl1pPr>
              <a:defRPr/>
            </a:lvl1pPr>
          </a:lstStyle>
          <a:p>
            <a:pPr>
              <a:defRPr/>
            </a:pPr>
            <a:fld id="{835A0394-6070-4C9B-9CF9-9C892787A9F1}" type="slidenum">
              <a:rPr lang="en-US" altLang="zh-CN"/>
              <a:pPr>
                <a:defRPr/>
              </a:pPr>
              <a:t>‹#›</a:t>
            </a:fld>
            <a:endParaRPr lang="en-US" altLang="zh-CN"/>
          </a:p>
        </p:txBody>
      </p:sp>
    </p:spTree>
    <p:extLst>
      <p:ext uri="{BB962C8B-B14F-4D97-AF65-F5344CB8AC3E}">
        <p14:creationId xmlns:p14="http://schemas.microsoft.com/office/powerpoint/2010/main" val="34073241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4">
            <a:extLst>
              <a:ext uri="{FF2B5EF4-FFF2-40B4-BE49-F238E27FC236}">
                <a16:creationId xmlns:a16="http://schemas.microsoft.com/office/drawing/2014/main" id="{5790A49B-CA99-4FBD-9D20-A88B877A358B}"/>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5DB46163-9649-457D-A243-40955129F710}"/>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3291CCE1-AA7F-4408-B9D1-72E8105F6CA6}"/>
              </a:ext>
            </a:extLst>
          </p:cNvPr>
          <p:cNvSpPr>
            <a:spLocks noGrp="1" noChangeArrowheads="1"/>
          </p:cNvSpPr>
          <p:nvPr>
            <p:ph type="sldNum" sz="quarter" idx="12"/>
          </p:nvPr>
        </p:nvSpPr>
        <p:spPr>
          <a:ln/>
        </p:spPr>
        <p:txBody>
          <a:bodyPr/>
          <a:lstStyle>
            <a:lvl1pPr>
              <a:defRPr/>
            </a:lvl1pPr>
          </a:lstStyle>
          <a:p>
            <a:pPr>
              <a:defRPr/>
            </a:pPr>
            <a:fld id="{00DE03BC-B919-40DB-B6BD-44D14B0D5D2E}" type="slidenum">
              <a:rPr lang="en-US" altLang="zh-CN"/>
              <a:pPr>
                <a:defRPr/>
              </a:pPr>
              <a:t>‹#›</a:t>
            </a:fld>
            <a:endParaRPr lang="en-US" altLang="zh-CN"/>
          </a:p>
        </p:txBody>
      </p:sp>
    </p:spTree>
    <p:extLst>
      <p:ext uri="{BB962C8B-B14F-4D97-AF65-F5344CB8AC3E}">
        <p14:creationId xmlns:p14="http://schemas.microsoft.com/office/powerpoint/2010/main" val="15148532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a:extLst>
              <a:ext uri="{FF2B5EF4-FFF2-40B4-BE49-F238E27FC236}">
                <a16:creationId xmlns:a16="http://schemas.microsoft.com/office/drawing/2014/main" id="{3E6ACB17-3F88-49A9-A93F-82D70B0DFF33}"/>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9AE395B4-04FE-45DE-B79B-21C4B7CE299E}"/>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8A4684F9-0AE9-4E23-820E-AA97C30A642B}"/>
              </a:ext>
            </a:extLst>
          </p:cNvPr>
          <p:cNvSpPr>
            <a:spLocks noGrp="1" noChangeArrowheads="1"/>
          </p:cNvSpPr>
          <p:nvPr>
            <p:ph type="sldNum" sz="quarter" idx="12"/>
          </p:nvPr>
        </p:nvSpPr>
        <p:spPr>
          <a:ln/>
        </p:spPr>
        <p:txBody>
          <a:bodyPr/>
          <a:lstStyle>
            <a:lvl1pPr>
              <a:defRPr/>
            </a:lvl1pPr>
          </a:lstStyle>
          <a:p>
            <a:pPr>
              <a:defRPr/>
            </a:pPr>
            <a:fld id="{52E37CA9-F679-4620-AFC8-F15D2C5BE07A}" type="slidenum">
              <a:rPr lang="en-US" altLang="zh-CN"/>
              <a:pPr>
                <a:defRPr/>
              </a:pPr>
              <a:t>‹#›</a:t>
            </a:fld>
            <a:endParaRPr lang="en-US" altLang="zh-CN"/>
          </a:p>
        </p:txBody>
      </p:sp>
    </p:spTree>
    <p:extLst>
      <p:ext uri="{BB962C8B-B14F-4D97-AF65-F5344CB8AC3E}">
        <p14:creationId xmlns:p14="http://schemas.microsoft.com/office/powerpoint/2010/main" val="5645965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4">
            <a:extLst>
              <a:ext uri="{FF2B5EF4-FFF2-40B4-BE49-F238E27FC236}">
                <a16:creationId xmlns:a16="http://schemas.microsoft.com/office/drawing/2014/main" id="{62F3BB57-FB7F-4934-B885-6A4EC9983324}"/>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a:extLst>
              <a:ext uri="{FF2B5EF4-FFF2-40B4-BE49-F238E27FC236}">
                <a16:creationId xmlns:a16="http://schemas.microsoft.com/office/drawing/2014/main" id="{CA1DC722-8E87-4722-B0E2-87AE165BCECD}"/>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a:extLst>
              <a:ext uri="{FF2B5EF4-FFF2-40B4-BE49-F238E27FC236}">
                <a16:creationId xmlns:a16="http://schemas.microsoft.com/office/drawing/2014/main" id="{9A9D54D0-3383-4484-808E-3B4426970F17}"/>
              </a:ext>
            </a:extLst>
          </p:cNvPr>
          <p:cNvSpPr>
            <a:spLocks noGrp="1" noChangeArrowheads="1"/>
          </p:cNvSpPr>
          <p:nvPr>
            <p:ph type="sldNum" sz="quarter" idx="12"/>
          </p:nvPr>
        </p:nvSpPr>
        <p:spPr>
          <a:ln/>
        </p:spPr>
        <p:txBody>
          <a:bodyPr/>
          <a:lstStyle>
            <a:lvl1pPr>
              <a:defRPr/>
            </a:lvl1pPr>
          </a:lstStyle>
          <a:p>
            <a:pPr>
              <a:defRPr/>
            </a:pPr>
            <a:fld id="{254B2090-9334-466A-86BA-DF6F7CF869F8}" type="slidenum">
              <a:rPr lang="en-US" altLang="zh-CN"/>
              <a:pPr>
                <a:defRPr/>
              </a:pPr>
              <a:t>‹#›</a:t>
            </a:fld>
            <a:endParaRPr lang="en-US" altLang="zh-CN"/>
          </a:p>
        </p:txBody>
      </p:sp>
    </p:spTree>
    <p:extLst>
      <p:ext uri="{BB962C8B-B14F-4D97-AF65-F5344CB8AC3E}">
        <p14:creationId xmlns:p14="http://schemas.microsoft.com/office/powerpoint/2010/main" val="16867979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4">
            <a:extLst>
              <a:ext uri="{FF2B5EF4-FFF2-40B4-BE49-F238E27FC236}">
                <a16:creationId xmlns:a16="http://schemas.microsoft.com/office/drawing/2014/main" id="{46C6E878-0BC7-4065-9A57-AEBD7AF2841A}"/>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a:extLst>
              <a:ext uri="{FF2B5EF4-FFF2-40B4-BE49-F238E27FC236}">
                <a16:creationId xmlns:a16="http://schemas.microsoft.com/office/drawing/2014/main" id="{DCF35875-3116-4989-BF7B-8ACE04E24B44}"/>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a:extLst>
              <a:ext uri="{FF2B5EF4-FFF2-40B4-BE49-F238E27FC236}">
                <a16:creationId xmlns:a16="http://schemas.microsoft.com/office/drawing/2014/main" id="{4A87A231-3BA9-4C9B-B8A2-E8CD5461F021}"/>
              </a:ext>
            </a:extLst>
          </p:cNvPr>
          <p:cNvSpPr>
            <a:spLocks noGrp="1" noChangeArrowheads="1"/>
          </p:cNvSpPr>
          <p:nvPr>
            <p:ph type="sldNum" sz="quarter" idx="12"/>
          </p:nvPr>
        </p:nvSpPr>
        <p:spPr>
          <a:ln/>
        </p:spPr>
        <p:txBody>
          <a:bodyPr/>
          <a:lstStyle>
            <a:lvl1pPr>
              <a:defRPr/>
            </a:lvl1pPr>
          </a:lstStyle>
          <a:p>
            <a:pPr>
              <a:defRPr/>
            </a:pPr>
            <a:fld id="{CFDD060E-AF28-4D13-9EDB-C04BD46E1587}" type="slidenum">
              <a:rPr lang="en-US" altLang="zh-CN"/>
              <a:pPr>
                <a:defRPr/>
              </a:pPr>
              <a:t>‹#›</a:t>
            </a:fld>
            <a:endParaRPr lang="en-US" altLang="zh-CN"/>
          </a:p>
        </p:txBody>
      </p:sp>
    </p:spTree>
    <p:extLst>
      <p:ext uri="{BB962C8B-B14F-4D97-AF65-F5344CB8AC3E}">
        <p14:creationId xmlns:p14="http://schemas.microsoft.com/office/powerpoint/2010/main" val="27266758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3FE61779-43E3-4A4C-B097-E822C27234C2}"/>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5">
            <a:extLst>
              <a:ext uri="{FF2B5EF4-FFF2-40B4-BE49-F238E27FC236}">
                <a16:creationId xmlns:a16="http://schemas.microsoft.com/office/drawing/2014/main" id="{6A84ABE0-B80D-41BF-952E-811A847361CB}"/>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6">
            <a:extLst>
              <a:ext uri="{FF2B5EF4-FFF2-40B4-BE49-F238E27FC236}">
                <a16:creationId xmlns:a16="http://schemas.microsoft.com/office/drawing/2014/main" id="{6D19BC03-C147-4329-A0F3-F6239EB5A862}"/>
              </a:ext>
            </a:extLst>
          </p:cNvPr>
          <p:cNvSpPr>
            <a:spLocks noGrp="1" noChangeArrowheads="1"/>
          </p:cNvSpPr>
          <p:nvPr>
            <p:ph type="sldNum" sz="quarter" idx="12"/>
          </p:nvPr>
        </p:nvSpPr>
        <p:spPr>
          <a:ln/>
        </p:spPr>
        <p:txBody>
          <a:bodyPr/>
          <a:lstStyle>
            <a:lvl1pPr>
              <a:defRPr/>
            </a:lvl1pPr>
          </a:lstStyle>
          <a:p>
            <a:pPr>
              <a:defRPr/>
            </a:pPr>
            <a:fld id="{1CC6E923-9E9C-430D-A646-2012F52C5D4B}" type="slidenum">
              <a:rPr lang="en-US" altLang="zh-CN"/>
              <a:pPr>
                <a:defRPr/>
              </a:pPr>
              <a:t>‹#›</a:t>
            </a:fld>
            <a:endParaRPr lang="en-US" altLang="zh-CN"/>
          </a:p>
        </p:txBody>
      </p:sp>
    </p:spTree>
    <p:extLst>
      <p:ext uri="{BB962C8B-B14F-4D97-AF65-F5344CB8AC3E}">
        <p14:creationId xmlns:p14="http://schemas.microsoft.com/office/powerpoint/2010/main" val="484427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a:extLst>
              <a:ext uri="{FF2B5EF4-FFF2-40B4-BE49-F238E27FC236}">
                <a16:creationId xmlns:a16="http://schemas.microsoft.com/office/drawing/2014/main" id="{ACEC9B5D-A5DF-4511-B492-B943BD5039A8}"/>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59007F7E-0C4C-4022-A86F-FB72EAE06EE2}"/>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858948E5-F47C-4A7D-9261-998149FF1376}"/>
              </a:ext>
            </a:extLst>
          </p:cNvPr>
          <p:cNvSpPr>
            <a:spLocks noGrp="1" noChangeArrowheads="1"/>
          </p:cNvSpPr>
          <p:nvPr>
            <p:ph type="sldNum" sz="quarter" idx="12"/>
          </p:nvPr>
        </p:nvSpPr>
        <p:spPr>
          <a:ln/>
        </p:spPr>
        <p:txBody>
          <a:bodyPr/>
          <a:lstStyle>
            <a:lvl1pPr>
              <a:defRPr/>
            </a:lvl1pPr>
          </a:lstStyle>
          <a:p>
            <a:pPr>
              <a:defRPr/>
            </a:pPr>
            <a:fld id="{594B42E3-D18A-4AF0-8B85-8212C3FAF77A}" type="slidenum">
              <a:rPr lang="en-US" altLang="zh-CN"/>
              <a:pPr>
                <a:defRPr/>
              </a:pPr>
              <a:t>‹#›</a:t>
            </a:fld>
            <a:endParaRPr lang="en-US" altLang="zh-CN"/>
          </a:p>
        </p:txBody>
      </p:sp>
    </p:spTree>
    <p:extLst>
      <p:ext uri="{BB962C8B-B14F-4D97-AF65-F5344CB8AC3E}">
        <p14:creationId xmlns:p14="http://schemas.microsoft.com/office/powerpoint/2010/main" val="30688233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a:extLst>
              <a:ext uri="{FF2B5EF4-FFF2-40B4-BE49-F238E27FC236}">
                <a16:creationId xmlns:a16="http://schemas.microsoft.com/office/drawing/2014/main" id="{17484522-0FE0-46BA-986B-B73F637CFE6F}"/>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B39F8352-68FB-442D-9483-E7CFF8347794}"/>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F7597E86-E175-450C-8AFC-25A0DAFBE906}"/>
              </a:ext>
            </a:extLst>
          </p:cNvPr>
          <p:cNvSpPr>
            <a:spLocks noGrp="1" noChangeArrowheads="1"/>
          </p:cNvSpPr>
          <p:nvPr>
            <p:ph type="sldNum" sz="quarter" idx="12"/>
          </p:nvPr>
        </p:nvSpPr>
        <p:spPr>
          <a:ln/>
        </p:spPr>
        <p:txBody>
          <a:bodyPr/>
          <a:lstStyle>
            <a:lvl1pPr>
              <a:defRPr/>
            </a:lvl1pPr>
          </a:lstStyle>
          <a:p>
            <a:pPr>
              <a:defRPr/>
            </a:pPr>
            <a:fld id="{2686D036-7564-43EE-9D69-28212FF8F0B6}" type="slidenum">
              <a:rPr lang="en-US" altLang="zh-CN"/>
              <a:pPr>
                <a:defRPr/>
              </a:pPr>
              <a:t>‹#›</a:t>
            </a:fld>
            <a:endParaRPr lang="en-US" altLang="zh-CN"/>
          </a:p>
        </p:txBody>
      </p:sp>
    </p:spTree>
    <p:extLst>
      <p:ext uri="{BB962C8B-B14F-4D97-AF65-F5344CB8AC3E}">
        <p14:creationId xmlns:p14="http://schemas.microsoft.com/office/powerpoint/2010/main" val="17619576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2936623-4A6C-43AC-9F4E-1FCB454D2703}"/>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Rectangle 3">
            <a:extLst>
              <a:ext uri="{FF2B5EF4-FFF2-40B4-BE49-F238E27FC236}">
                <a16:creationId xmlns:a16="http://schemas.microsoft.com/office/drawing/2014/main" id="{C87CAF71-97F7-40E5-9B15-E5FF80648047}"/>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28" name="Rectangle 4">
            <a:extLst>
              <a:ext uri="{FF2B5EF4-FFF2-40B4-BE49-F238E27FC236}">
                <a16:creationId xmlns:a16="http://schemas.microsoft.com/office/drawing/2014/main" id="{73476A8F-F981-4708-A39A-F331B8A3BC28}"/>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vl1pPr>
          </a:lstStyle>
          <a:p>
            <a:pPr>
              <a:defRPr/>
            </a:pPr>
            <a:endParaRPr lang="en-US" altLang="zh-CN"/>
          </a:p>
        </p:txBody>
      </p:sp>
      <p:sp>
        <p:nvSpPr>
          <p:cNvPr id="1029" name="Rectangle 5">
            <a:extLst>
              <a:ext uri="{FF2B5EF4-FFF2-40B4-BE49-F238E27FC236}">
                <a16:creationId xmlns:a16="http://schemas.microsoft.com/office/drawing/2014/main" id="{D7D85573-EF04-4463-A98C-641EF6B8BEC7}"/>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a:lvl1pPr>
          </a:lstStyle>
          <a:p>
            <a:pPr>
              <a:defRPr/>
            </a:pPr>
            <a:endParaRPr lang="en-US" altLang="zh-CN"/>
          </a:p>
        </p:txBody>
      </p:sp>
      <p:sp>
        <p:nvSpPr>
          <p:cNvPr id="1030" name="Rectangle 6">
            <a:extLst>
              <a:ext uri="{FF2B5EF4-FFF2-40B4-BE49-F238E27FC236}">
                <a16:creationId xmlns:a16="http://schemas.microsoft.com/office/drawing/2014/main" id="{99A991DD-0C1B-4466-B2BE-882CE68E76CF}"/>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vl1pPr>
          </a:lstStyle>
          <a:p>
            <a:pPr>
              <a:defRPr/>
            </a:pPr>
            <a:fld id="{97F5A60F-D5DD-4D54-A9B1-564FF0C119AF}"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ea typeface="宋体" pitchFamily="2" charset="-122"/>
        </a:defRPr>
      </a:lvl2pPr>
      <a:lvl3pPr algn="ctr" rtl="0" eaLnBrk="0" fontAlgn="base" hangingPunct="0">
        <a:spcBef>
          <a:spcPct val="0"/>
        </a:spcBef>
        <a:spcAft>
          <a:spcPct val="0"/>
        </a:spcAft>
        <a:defRPr sz="4400">
          <a:solidFill>
            <a:schemeClr val="tx2"/>
          </a:solidFill>
          <a:latin typeface="Arial" pitchFamily="34" charset="0"/>
          <a:ea typeface="宋体" pitchFamily="2" charset="-122"/>
        </a:defRPr>
      </a:lvl3pPr>
      <a:lvl4pPr algn="ctr" rtl="0" eaLnBrk="0" fontAlgn="base" hangingPunct="0">
        <a:spcBef>
          <a:spcPct val="0"/>
        </a:spcBef>
        <a:spcAft>
          <a:spcPct val="0"/>
        </a:spcAft>
        <a:defRPr sz="4400">
          <a:solidFill>
            <a:schemeClr val="tx2"/>
          </a:solidFill>
          <a:latin typeface="Arial" pitchFamily="34" charset="0"/>
          <a:ea typeface="宋体" pitchFamily="2" charset="-122"/>
        </a:defRPr>
      </a:lvl4pPr>
      <a:lvl5pPr algn="ctr" rtl="0" eaLnBrk="0" fontAlgn="base" hangingPunct="0">
        <a:spcBef>
          <a:spcPct val="0"/>
        </a:spcBef>
        <a:spcAft>
          <a:spcPct val="0"/>
        </a:spcAft>
        <a:defRPr sz="4400">
          <a:solidFill>
            <a:schemeClr val="tx2"/>
          </a:solidFill>
          <a:latin typeface="Arial" pitchFamily="34" charset="0"/>
          <a:ea typeface="宋体" pitchFamily="2" charset="-122"/>
        </a:defRPr>
      </a:lvl5pPr>
      <a:lvl6pPr marL="457200" algn="ctr" rtl="0" fontAlgn="base">
        <a:spcBef>
          <a:spcPct val="0"/>
        </a:spcBef>
        <a:spcAft>
          <a:spcPct val="0"/>
        </a:spcAft>
        <a:defRPr sz="4400">
          <a:solidFill>
            <a:schemeClr val="tx2"/>
          </a:solidFill>
          <a:latin typeface="Arial" pitchFamily="34" charset="0"/>
          <a:ea typeface="宋体" pitchFamily="2" charset="-122"/>
        </a:defRPr>
      </a:lvl6pPr>
      <a:lvl7pPr marL="914400" algn="ctr" rtl="0" fontAlgn="base">
        <a:spcBef>
          <a:spcPct val="0"/>
        </a:spcBef>
        <a:spcAft>
          <a:spcPct val="0"/>
        </a:spcAft>
        <a:defRPr sz="4400">
          <a:solidFill>
            <a:schemeClr val="tx2"/>
          </a:solidFill>
          <a:latin typeface="Arial" pitchFamily="34" charset="0"/>
          <a:ea typeface="宋体" pitchFamily="2" charset="-122"/>
        </a:defRPr>
      </a:lvl7pPr>
      <a:lvl8pPr marL="1371600" algn="ctr" rtl="0" fontAlgn="base">
        <a:spcBef>
          <a:spcPct val="0"/>
        </a:spcBef>
        <a:spcAft>
          <a:spcPct val="0"/>
        </a:spcAft>
        <a:defRPr sz="4400">
          <a:solidFill>
            <a:schemeClr val="tx2"/>
          </a:solidFill>
          <a:latin typeface="Arial" pitchFamily="34" charset="0"/>
          <a:ea typeface="宋体" pitchFamily="2" charset="-122"/>
        </a:defRPr>
      </a:lvl8pPr>
      <a:lvl9pPr marL="1828800" algn="ctr" rtl="0" fontAlgn="base">
        <a:spcBef>
          <a:spcPct val="0"/>
        </a:spcBef>
        <a:spcAft>
          <a:spcPct val="0"/>
        </a:spcAft>
        <a:defRPr sz="4400">
          <a:solidFill>
            <a:schemeClr val="tx2"/>
          </a:solidFill>
          <a:latin typeface="Arial" pitchFamily="34" charset="0"/>
          <a:ea typeface="宋体"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image" Target="../media/image33.png"/><Relationship Id="rId13" Type="http://schemas.microsoft.com/office/2007/relationships/diagramDrawing" Target="../diagrams/drawing2.xml"/><Relationship Id="rId3" Type="http://schemas.openxmlformats.org/officeDocument/2006/relationships/diagramLayout" Target="../diagrams/layout1.xml"/><Relationship Id="rId7" Type="http://schemas.openxmlformats.org/officeDocument/2006/relationships/image" Target="../media/image32.png"/><Relationship Id="rId12" Type="http://schemas.openxmlformats.org/officeDocument/2006/relationships/diagramColors" Target="../diagrams/colors2.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11" Type="http://schemas.openxmlformats.org/officeDocument/2006/relationships/diagramQuickStyle" Target="../diagrams/quickStyle2.xml"/><Relationship Id="rId5" Type="http://schemas.openxmlformats.org/officeDocument/2006/relationships/diagramColors" Target="../diagrams/colors1.xml"/><Relationship Id="rId10" Type="http://schemas.openxmlformats.org/officeDocument/2006/relationships/diagramLayout" Target="../diagrams/layout2.xml"/><Relationship Id="rId4" Type="http://schemas.openxmlformats.org/officeDocument/2006/relationships/diagramQuickStyle" Target="../diagrams/quickStyle1.xml"/><Relationship Id="rId9" Type="http://schemas.openxmlformats.org/officeDocument/2006/relationships/diagramData" Target="../diagrams/data2.xml"/></Relationships>
</file>

<file path=ppt/slides/_rels/slide28.xml.rels><?xml version="1.0" encoding="UTF-8" standalone="yes"?>
<Relationships xmlns="http://schemas.openxmlformats.org/package/2006/relationships"><Relationship Id="rId8" Type="http://schemas.openxmlformats.org/officeDocument/2006/relationships/image" Target="../media/image36.wmf"/><Relationship Id="rId3" Type="http://schemas.openxmlformats.org/officeDocument/2006/relationships/oleObject" Target="../embeddings/oleObject1.bin"/><Relationship Id="rId7" Type="http://schemas.openxmlformats.org/officeDocument/2006/relationships/oleObject" Target="../embeddings/oleObject3.bin"/><Relationship Id="rId12" Type="http://schemas.openxmlformats.org/officeDocument/2006/relationships/image" Target="../media/image40.jpeg"/><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35.wmf"/><Relationship Id="rId11" Type="http://schemas.openxmlformats.org/officeDocument/2006/relationships/image" Target="../media/image39.jpeg"/><Relationship Id="rId5" Type="http://schemas.openxmlformats.org/officeDocument/2006/relationships/oleObject" Target="../embeddings/oleObject2.bin"/><Relationship Id="rId10" Type="http://schemas.openxmlformats.org/officeDocument/2006/relationships/image" Target="../media/image38.jpeg"/><Relationship Id="rId4" Type="http://schemas.openxmlformats.org/officeDocument/2006/relationships/image" Target="../media/image34.wmf"/><Relationship Id="rId9" Type="http://schemas.openxmlformats.org/officeDocument/2006/relationships/image" Target="../media/image37.jpeg"/></Relationships>
</file>

<file path=ppt/slides/_rels/slide29.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hyperlink" Target="http://baike.baidu.com/view/71369.htm" TargetMode="External"/><Relationship Id="rId7" Type="http://schemas.openxmlformats.org/officeDocument/2006/relationships/image" Target="../media/image44.wmf"/><Relationship Id="rId2" Type="http://schemas.openxmlformats.org/officeDocument/2006/relationships/slideLayout" Target="../slideLayouts/slideLayout7.xml"/><Relationship Id="rId1" Type="http://schemas.openxmlformats.org/officeDocument/2006/relationships/vmlDrawing" Target="../drawings/vmlDrawing2.vml"/><Relationship Id="rId6" Type="http://schemas.openxmlformats.org/officeDocument/2006/relationships/oleObject" Target="../embeddings/oleObject5.bin"/><Relationship Id="rId5" Type="http://schemas.openxmlformats.org/officeDocument/2006/relationships/image" Target="../media/image43.wmf"/><Relationship Id="rId4" Type="http://schemas.openxmlformats.org/officeDocument/2006/relationships/oleObject" Target="../embeddings/oleObject4.bin"/></Relationships>
</file>

<file path=ppt/slides/_rels/slide3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8" Type="http://schemas.openxmlformats.org/officeDocument/2006/relationships/oleObject" Target="../embeddings/oleObject10.bin"/><Relationship Id="rId3" Type="http://schemas.openxmlformats.org/officeDocument/2006/relationships/oleObject" Target="../embeddings/oleObject6.bin"/><Relationship Id="rId7" Type="http://schemas.openxmlformats.org/officeDocument/2006/relationships/oleObject" Target="../embeddings/oleObject9.bin"/><Relationship Id="rId2" Type="http://schemas.openxmlformats.org/officeDocument/2006/relationships/slideLayout" Target="../slideLayouts/slideLayout7.xml"/><Relationship Id="rId1" Type="http://schemas.openxmlformats.org/officeDocument/2006/relationships/vmlDrawing" Target="../drawings/vmlDrawing3.vml"/><Relationship Id="rId6" Type="http://schemas.openxmlformats.org/officeDocument/2006/relationships/oleObject" Target="../embeddings/oleObject8.bin"/><Relationship Id="rId5" Type="http://schemas.openxmlformats.org/officeDocument/2006/relationships/oleObject" Target="../embeddings/oleObject7.bin"/><Relationship Id="rId4" Type="http://schemas.openxmlformats.org/officeDocument/2006/relationships/image" Target="../media/image46.wm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hyperlink" Target="http://members.jcom.home.ne.jp/tom3d/pov45/lpmdgrid.jpg" TargetMode="External"/><Relationship Id="rId1" Type="http://schemas.openxmlformats.org/officeDocument/2006/relationships/slideLayout" Target="../slideLayouts/slideLayout7.xml"/><Relationship Id="rId4" Type="http://schemas.openxmlformats.org/officeDocument/2006/relationships/image" Target="../media/image54.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jpe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8" Type="http://schemas.openxmlformats.org/officeDocument/2006/relationships/image" Target="../media/image36.wmf"/><Relationship Id="rId13" Type="http://schemas.openxmlformats.org/officeDocument/2006/relationships/oleObject" Target="../embeddings/oleObject16.bin"/><Relationship Id="rId18" Type="http://schemas.openxmlformats.org/officeDocument/2006/relationships/oleObject" Target="../embeddings/oleObject19.bin"/><Relationship Id="rId3" Type="http://schemas.openxmlformats.org/officeDocument/2006/relationships/oleObject" Target="../embeddings/oleObject11.bin"/><Relationship Id="rId21" Type="http://schemas.openxmlformats.org/officeDocument/2006/relationships/oleObject" Target="../embeddings/oleObject22.bin"/><Relationship Id="rId7" Type="http://schemas.openxmlformats.org/officeDocument/2006/relationships/oleObject" Target="../embeddings/oleObject13.bin"/><Relationship Id="rId12" Type="http://schemas.openxmlformats.org/officeDocument/2006/relationships/image" Target="../media/image60.wmf"/><Relationship Id="rId17" Type="http://schemas.openxmlformats.org/officeDocument/2006/relationships/oleObject" Target="../embeddings/oleObject18.bin"/><Relationship Id="rId2" Type="http://schemas.openxmlformats.org/officeDocument/2006/relationships/slideLayout" Target="../slideLayouts/slideLayout7.xml"/><Relationship Id="rId16" Type="http://schemas.openxmlformats.org/officeDocument/2006/relationships/image" Target="../media/image62.wmf"/><Relationship Id="rId20" Type="http://schemas.openxmlformats.org/officeDocument/2006/relationships/oleObject" Target="../embeddings/oleObject21.bin"/><Relationship Id="rId1" Type="http://schemas.openxmlformats.org/officeDocument/2006/relationships/vmlDrawing" Target="../drawings/vmlDrawing4.vml"/><Relationship Id="rId6" Type="http://schemas.openxmlformats.org/officeDocument/2006/relationships/image" Target="../media/image34.wmf"/><Relationship Id="rId11" Type="http://schemas.openxmlformats.org/officeDocument/2006/relationships/oleObject" Target="../embeddings/oleObject15.bin"/><Relationship Id="rId5" Type="http://schemas.openxmlformats.org/officeDocument/2006/relationships/oleObject" Target="../embeddings/oleObject12.bin"/><Relationship Id="rId15" Type="http://schemas.openxmlformats.org/officeDocument/2006/relationships/oleObject" Target="../embeddings/oleObject17.bin"/><Relationship Id="rId10" Type="http://schemas.openxmlformats.org/officeDocument/2006/relationships/image" Target="../media/image59.wmf"/><Relationship Id="rId19" Type="http://schemas.openxmlformats.org/officeDocument/2006/relationships/oleObject" Target="../embeddings/oleObject20.bin"/><Relationship Id="rId4" Type="http://schemas.openxmlformats.org/officeDocument/2006/relationships/image" Target="../media/image35.wmf"/><Relationship Id="rId9" Type="http://schemas.openxmlformats.org/officeDocument/2006/relationships/oleObject" Target="../embeddings/oleObject14.bin"/><Relationship Id="rId14" Type="http://schemas.openxmlformats.org/officeDocument/2006/relationships/image" Target="../media/image61.wmf"/><Relationship Id="rId22" Type="http://schemas.openxmlformats.org/officeDocument/2006/relationships/oleObject" Target="../embeddings/oleObject23.bin"/></Relationships>
</file>

<file path=ppt/slides/_rels/slide57.xml.rels><?xml version="1.0" encoding="UTF-8" standalone="yes"?>
<Relationships xmlns="http://schemas.openxmlformats.org/package/2006/relationships"><Relationship Id="rId8" Type="http://schemas.openxmlformats.org/officeDocument/2006/relationships/oleObject" Target="../embeddings/oleObject27.bin"/><Relationship Id="rId3" Type="http://schemas.openxmlformats.org/officeDocument/2006/relationships/oleObject" Target="../embeddings/oleObject24.bin"/><Relationship Id="rId7" Type="http://schemas.openxmlformats.org/officeDocument/2006/relationships/oleObject" Target="../embeddings/oleObject26.bin"/><Relationship Id="rId2" Type="http://schemas.openxmlformats.org/officeDocument/2006/relationships/slideLayout" Target="../slideLayouts/slideLayout7.xml"/><Relationship Id="rId1" Type="http://schemas.openxmlformats.org/officeDocument/2006/relationships/vmlDrawing" Target="../drawings/vmlDrawing5.vml"/><Relationship Id="rId6" Type="http://schemas.openxmlformats.org/officeDocument/2006/relationships/image" Target="../media/image64.png"/><Relationship Id="rId5" Type="http://schemas.openxmlformats.org/officeDocument/2006/relationships/oleObject" Target="../embeddings/oleObject25.bin"/><Relationship Id="rId4" Type="http://schemas.openxmlformats.org/officeDocument/2006/relationships/image" Target="../media/image63.wmf"/></Relationships>
</file>

<file path=ppt/slides/_rels/slide58.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7.xml"/><Relationship Id="rId1" Type="http://schemas.openxmlformats.org/officeDocument/2006/relationships/vmlDrawing" Target="../drawings/vmlDrawing6.vml"/><Relationship Id="rId5" Type="http://schemas.openxmlformats.org/officeDocument/2006/relationships/image" Target="../media/image66.emf"/><Relationship Id="rId4" Type="http://schemas.openxmlformats.org/officeDocument/2006/relationships/image" Target="../media/image65.wmf"/></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7" Type="http://schemas.openxmlformats.org/officeDocument/2006/relationships/image" Target="../media/image7.jpeg"/><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8" Type="http://schemas.openxmlformats.org/officeDocument/2006/relationships/image" Target="../media/image70.wmf"/><Relationship Id="rId13" Type="http://schemas.openxmlformats.org/officeDocument/2006/relationships/image" Target="../media/image72.wmf"/><Relationship Id="rId3" Type="http://schemas.openxmlformats.org/officeDocument/2006/relationships/oleObject" Target="../embeddings/oleObject29.bin"/><Relationship Id="rId7" Type="http://schemas.openxmlformats.org/officeDocument/2006/relationships/oleObject" Target="../embeddings/oleObject31.bin"/><Relationship Id="rId12" Type="http://schemas.openxmlformats.org/officeDocument/2006/relationships/oleObject" Target="../embeddings/oleObject33.bin"/><Relationship Id="rId2" Type="http://schemas.openxmlformats.org/officeDocument/2006/relationships/slideLayout" Target="../slideLayouts/slideLayout7.xml"/><Relationship Id="rId1" Type="http://schemas.openxmlformats.org/officeDocument/2006/relationships/vmlDrawing" Target="../drawings/vmlDrawing7.vml"/><Relationship Id="rId6" Type="http://schemas.openxmlformats.org/officeDocument/2006/relationships/image" Target="../media/image69.wmf"/><Relationship Id="rId11" Type="http://schemas.openxmlformats.org/officeDocument/2006/relationships/image" Target="../media/image71.wmf"/><Relationship Id="rId5" Type="http://schemas.openxmlformats.org/officeDocument/2006/relationships/oleObject" Target="../embeddings/oleObject30.bin"/><Relationship Id="rId15" Type="http://schemas.openxmlformats.org/officeDocument/2006/relationships/image" Target="../media/image73.wmf"/><Relationship Id="rId10" Type="http://schemas.openxmlformats.org/officeDocument/2006/relationships/oleObject" Target="../embeddings/oleObject32.bin"/><Relationship Id="rId4" Type="http://schemas.openxmlformats.org/officeDocument/2006/relationships/image" Target="../media/image68.wmf"/><Relationship Id="rId9" Type="http://schemas.openxmlformats.org/officeDocument/2006/relationships/image" Target="../media/image74.png"/><Relationship Id="rId14" Type="http://schemas.openxmlformats.org/officeDocument/2006/relationships/oleObject" Target="../embeddings/oleObject34.bin"/></Relationships>
</file>

<file path=ppt/slides/_rels/slide64.xml.rels><?xml version="1.0" encoding="UTF-8" standalone="yes"?>
<Relationships xmlns="http://schemas.openxmlformats.org/package/2006/relationships"><Relationship Id="rId8" Type="http://schemas.openxmlformats.org/officeDocument/2006/relationships/image" Target="../media/image77.wmf"/><Relationship Id="rId13" Type="http://schemas.openxmlformats.org/officeDocument/2006/relationships/image" Target="../media/image79.wmf"/><Relationship Id="rId3" Type="http://schemas.openxmlformats.org/officeDocument/2006/relationships/oleObject" Target="../embeddings/oleObject35.bin"/><Relationship Id="rId7" Type="http://schemas.openxmlformats.org/officeDocument/2006/relationships/oleObject" Target="../embeddings/oleObject37.bin"/><Relationship Id="rId12" Type="http://schemas.openxmlformats.org/officeDocument/2006/relationships/oleObject" Target="../embeddings/oleObject39.bin"/><Relationship Id="rId2" Type="http://schemas.openxmlformats.org/officeDocument/2006/relationships/slideLayout" Target="../slideLayouts/slideLayout7.xml"/><Relationship Id="rId1" Type="http://schemas.openxmlformats.org/officeDocument/2006/relationships/vmlDrawing" Target="../drawings/vmlDrawing8.vml"/><Relationship Id="rId6" Type="http://schemas.openxmlformats.org/officeDocument/2006/relationships/image" Target="../media/image76.wmf"/><Relationship Id="rId11" Type="http://schemas.openxmlformats.org/officeDocument/2006/relationships/image" Target="../media/image78.wmf"/><Relationship Id="rId5" Type="http://schemas.openxmlformats.org/officeDocument/2006/relationships/oleObject" Target="../embeddings/oleObject36.bin"/><Relationship Id="rId15" Type="http://schemas.openxmlformats.org/officeDocument/2006/relationships/image" Target="../media/image80.wmf"/><Relationship Id="rId10" Type="http://schemas.openxmlformats.org/officeDocument/2006/relationships/oleObject" Target="../embeddings/oleObject38.bin"/><Relationship Id="rId4" Type="http://schemas.openxmlformats.org/officeDocument/2006/relationships/image" Target="../media/image75.wmf"/><Relationship Id="rId9" Type="http://schemas.openxmlformats.org/officeDocument/2006/relationships/image" Target="../media/image81.jpeg"/><Relationship Id="rId14" Type="http://schemas.openxmlformats.org/officeDocument/2006/relationships/oleObject" Target="../embeddings/oleObject40.bin"/></Relationships>
</file>

<file path=ppt/slides/_rels/slide65.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82.jpe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84.jpe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7" Type="http://schemas.openxmlformats.org/officeDocument/2006/relationships/image" Target="../media/image13.jpeg"/><Relationship Id="rId2" Type="http://schemas.openxmlformats.org/officeDocument/2006/relationships/image" Target="../media/image8.jpeg"/><Relationship Id="rId1" Type="http://schemas.openxmlformats.org/officeDocument/2006/relationships/slideLayout" Target="../slideLayouts/slideLayout2.xml"/><Relationship Id="rId6" Type="http://schemas.openxmlformats.org/officeDocument/2006/relationships/image" Target="../media/image12.jpeg"/><Relationship Id="rId5" Type="http://schemas.openxmlformats.org/officeDocument/2006/relationships/image" Target="../media/image11.jpeg"/><Relationship Id="rId4" Type="http://schemas.openxmlformats.org/officeDocument/2006/relationships/image" Target="../media/image10.jpeg"/></Relationships>
</file>

<file path=ppt/slides/_rels/slide70.xml.rels><?xml version="1.0" encoding="UTF-8" standalone="yes"?>
<Relationships xmlns="http://schemas.openxmlformats.org/package/2006/relationships"><Relationship Id="rId8" Type="http://schemas.openxmlformats.org/officeDocument/2006/relationships/image" Target="../media/image87.wmf"/><Relationship Id="rId13" Type="http://schemas.openxmlformats.org/officeDocument/2006/relationships/oleObject" Target="../embeddings/oleObject46.bin"/><Relationship Id="rId18" Type="http://schemas.openxmlformats.org/officeDocument/2006/relationships/oleObject" Target="../embeddings/oleObject49.bin"/><Relationship Id="rId3" Type="http://schemas.openxmlformats.org/officeDocument/2006/relationships/oleObject" Target="../embeddings/oleObject41.bin"/><Relationship Id="rId7" Type="http://schemas.openxmlformats.org/officeDocument/2006/relationships/oleObject" Target="../embeddings/oleObject43.bin"/><Relationship Id="rId12" Type="http://schemas.openxmlformats.org/officeDocument/2006/relationships/image" Target="../media/image89.wmf"/><Relationship Id="rId17" Type="http://schemas.openxmlformats.org/officeDocument/2006/relationships/oleObject" Target="../embeddings/oleObject48.bin"/><Relationship Id="rId2" Type="http://schemas.openxmlformats.org/officeDocument/2006/relationships/slideLayout" Target="../slideLayouts/slideLayout7.xml"/><Relationship Id="rId16" Type="http://schemas.openxmlformats.org/officeDocument/2006/relationships/image" Target="../media/image91.wmf"/><Relationship Id="rId1" Type="http://schemas.openxmlformats.org/officeDocument/2006/relationships/vmlDrawing" Target="../drawings/vmlDrawing9.vml"/><Relationship Id="rId6" Type="http://schemas.openxmlformats.org/officeDocument/2006/relationships/image" Target="../media/image86.wmf"/><Relationship Id="rId11" Type="http://schemas.openxmlformats.org/officeDocument/2006/relationships/oleObject" Target="../embeddings/oleObject45.bin"/><Relationship Id="rId5" Type="http://schemas.openxmlformats.org/officeDocument/2006/relationships/oleObject" Target="../embeddings/oleObject42.bin"/><Relationship Id="rId15" Type="http://schemas.openxmlformats.org/officeDocument/2006/relationships/oleObject" Target="../embeddings/oleObject47.bin"/><Relationship Id="rId10" Type="http://schemas.openxmlformats.org/officeDocument/2006/relationships/image" Target="../media/image88.wmf"/><Relationship Id="rId19" Type="http://schemas.openxmlformats.org/officeDocument/2006/relationships/image" Target="../media/image92.wmf"/><Relationship Id="rId4" Type="http://schemas.openxmlformats.org/officeDocument/2006/relationships/image" Target="../media/image85.wmf"/><Relationship Id="rId9" Type="http://schemas.openxmlformats.org/officeDocument/2006/relationships/oleObject" Target="../embeddings/oleObject44.bin"/><Relationship Id="rId14" Type="http://schemas.openxmlformats.org/officeDocument/2006/relationships/image" Target="../media/image90.wmf"/></Relationships>
</file>

<file path=ppt/slides/_rels/slide71.xml.rels><?xml version="1.0" encoding="UTF-8" standalone="yes"?>
<Relationships xmlns="http://schemas.openxmlformats.org/package/2006/relationships"><Relationship Id="rId8" Type="http://schemas.openxmlformats.org/officeDocument/2006/relationships/image" Target="../media/image94.wmf"/><Relationship Id="rId3" Type="http://schemas.openxmlformats.org/officeDocument/2006/relationships/image" Target="../media/image95.jpeg"/><Relationship Id="rId7" Type="http://schemas.openxmlformats.org/officeDocument/2006/relationships/oleObject" Target="../embeddings/oleObject51.bin"/><Relationship Id="rId2" Type="http://schemas.openxmlformats.org/officeDocument/2006/relationships/slideLayout" Target="../slideLayouts/slideLayout7.xml"/><Relationship Id="rId1" Type="http://schemas.openxmlformats.org/officeDocument/2006/relationships/vmlDrawing" Target="../drawings/vmlDrawing10.vml"/><Relationship Id="rId6" Type="http://schemas.openxmlformats.org/officeDocument/2006/relationships/image" Target="../media/image93.wmf"/><Relationship Id="rId5" Type="http://schemas.openxmlformats.org/officeDocument/2006/relationships/oleObject" Target="../embeddings/oleObject50.bin"/><Relationship Id="rId4" Type="http://schemas.openxmlformats.org/officeDocument/2006/relationships/image" Target="http://learning.sohu.com/class/chemi/struct/image/jt07.jpg" TargetMode="External"/></Relationships>
</file>

<file path=ppt/slides/_rels/slide72.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97.jpe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8" Type="http://schemas.openxmlformats.org/officeDocument/2006/relationships/image" Target="../media/image99.wmf"/><Relationship Id="rId3" Type="http://schemas.openxmlformats.org/officeDocument/2006/relationships/image" Target="../media/image100.jpeg"/><Relationship Id="rId7" Type="http://schemas.openxmlformats.org/officeDocument/2006/relationships/oleObject" Target="../embeddings/oleObject53.bin"/><Relationship Id="rId2" Type="http://schemas.openxmlformats.org/officeDocument/2006/relationships/slideLayout" Target="../slideLayouts/slideLayout7.xml"/><Relationship Id="rId1" Type="http://schemas.openxmlformats.org/officeDocument/2006/relationships/vmlDrawing" Target="../drawings/vmlDrawing11.vml"/><Relationship Id="rId6" Type="http://schemas.openxmlformats.org/officeDocument/2006/relationships/image" Target="../media/image98.wmf"/><Relationship Id="rId5" Type="http://schemas.openxmlformats.org/officeDocument/2006/relationships/oleObject" Target="../embeddings/oleObject52.bin"/><Relationship Id="rId4" Type="http://schemas.openxmlformats.org/officeDocument/2006/relationships/image" Target="http://learning.sohu.com/class/chemi/struct/image/jt08.jpg"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WordArt 2">
            <a:extLst>
              <a:ext uri="{FF2B5EF4-FFF2-40B4-BE49-F238E27FC236}">
                <a16:creationId xmlns:a16="http://schemas.microsoft.com/office/drawing/2014/main" id="{C3609910-9D9C-4E5E-A887-BAEE0C1B6BEA}"/>
              </a:ext>
            </a:extLst>
          </p:cNvPr>
          <p:cNvSpPr>
            <a:spLocks noChangeArrowheads="1" noChangeShapeType="1" noTextEdit="1"/>
          </p:cNvSpPr>
          <p:nvPr/>
        </p:nvSpPr>
        <p:spPr bwMode="auto">
          <a:xfrm>
            <a:off x="1981200" y="990600"/>
            <a:ext cx="4108450" cy="966788"/>
          </a:xfrm>
          <a:prstGeom prst="rect">
            <a:avLst/>
          </a:prstGeom>
        </p:spPr>
        <p:txBody>
          <a:bodyPr wrap="none" fromWordArt="1">
            <a:prstTxWarp prst="textPlain">
              <a:avLst>
                <a:gd name="adj" fmla="val 50000"/>
              </a:avLst>
            </a:prstTxWarp>
          </a:bodyPr>
          <a:lstStyle/>
          <a:p>
            <a:pPr algn="ctr"/>
            <a:r>
              <a:rPr lang="zh-CN" altLang="en-US" sz="4400" b="1" kern="10" dirty="0">
                <a:ln w="19050">
                  <a:solidFill>
                    <a:srgbClr val="99CCFF"/>
                  </a:solidFill>
                  <a:miter lim="800000"/>
                  <a:headEnd/>
                  <a:tailEnd/>
                </a:ln>
                <a:solidFill>
                  <a:srgbClr val="002060"/>
                </a:solidFill>
                <a:effectLst>
                  <a:outerShdw dist="35921" dir="2700000" algn="ctr" rotWithShape="0">
                    <a:srgbClr val="990000"/>
                  </a:outerShdw>
                </a:effectLst>
                <a:latin typeface="华文楷体" panose="02010600040101010101" pitchFamily="2" charset="-122"/>
                <a:ea typeface="华文楷体" panose="02010600040101010101" pitchFamily="2" charset="-122"/>
              </a:rPr>
              <a:t>固体物理</a:t>
            </a:r>
          </a:p>
        </p:txBody>
      </p:sp>
      <p:sp>
        <p:nvSpPr>
          <p:cNvPr id="2052" name="Text Box 4">
            <a:extLst>
              <a:ext uri="{FF2B5EF4-FFF2-40B4-BE49-F238E27FC236}">
                <a16:creationId xmlns:a16="http://schemas.microsoft.com/office/drawing/2014/main" id="{7D020E4F-C31C-4DDA-847D-D02E93D2E83A}"/>
              </a:ext>
            </a:extLst>
          </p:cNvPr>
          <p:cNvSpPr txBox="1">
            <a:spLocks noChangeArrowheads="1"/>
          </p:cNvSpPr>
          <p:nvPr/>
        </p:nvSpPr>
        <p:spPr bwMode="auto">
          <a:xfrm>
            <a:off x="3717925" y="3417888"/>
            <a:ext cx="6497638"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defRPr/>
            </a:pPr>
            <a:r>
              <a:rPr kumimoji="1" lang="zh-CN" altLang="en-US" sz="4000" dirty="0">
                <a:solidFill>
                  <a:srgbClr val="0000FF"/>
                </a:solidFill>
                <a:latin typeface="+mn-ea"/>
                <a:ea typeface="+mn-ea"/>
              </a:rPr>
              <a:t>季  鲁</a:t>
            </a:r>
          </a:p>
        </p:txBody>
      </p:sp>
      <p:sp>
        <p:nvSpPr>
          <p:cNvPr id="2" name="Rectangle 5" descr="Rectangle: Click to edit Master text styles&#10;Second level&#10;Third level&#10;Fourth level&#10;Fifth level">
            <a:extLst>
              <a:ext uri="{FF2B5EF4-FFF2-40B4-BE49-F238E27FC236}">
                <a16:creationId xmlns:a16="http://schemas.microsoft.com/office/drawing/2014/main" id="{98A3D8F4-1D14-40BF-9E4C-C0DCE753C7BC}"/>
              </a:ext>
            </a:extLst>
          </p:cNvPr>
          <p:cNvSpPr>
            <a:spLocks noChangeArrowheads="1"/>
          </p:cNvSpPr>
          <p:nvPr/>
        </p:nvSpPr>
        <p:spPr bwMode="auto">
          <a:xfrm>
            <a:off x="2478088" y="4495800"/>
            <a:ext cx="7772400" cy="1217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buFontTx/>
              <a:buNone/>
            </a:pPr>
            <a:r>
              <a:rPr lang="zh-CN" altLang="en-US"/>
              <a:t>办公室：电光学院</a:t>
            </a:r>
            <a:r>
              <a:rPr lang="en-US" altLang="zh-CN"/>
              <a:t>603</a:t>
            </a:r>
            <a:r>
              <a:rPr lang="zh-CN" altLang="en-US"/>
              <a:t>室</a:t>
            </a:r>
          </a:p>
          <a:p>
            <a:pPr eaLnBrk="1" hangingPunct="1">
              <a:buFontTx/>
              <a:buNone/>
            </a:pPr>
            <a:r>
              <a:rPr lang="en-US" altLang="zh-CN">
                <a:latin typeface="Times New Roman" panose="02020603050405020304" pitchFamily="18" charset="0"/>
              </a:rPr>
              <a:t>E-mail :  luji@nankai.edu.cn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标题 1">
            <a:extLst>
              <a:ext uri="{FF2B5EF4-FFF2-40B4-BE49-F238E27FC236}">
                <a16:creationId xmlns:a16="http://schemas.microsoft.com/office/drawing/2014/main" id="{C6C51944-EFA1-47E3-B005-7D4083E89916}"/>
              </a:ext>
            </a:extLst>
          </p:cNvPr>
          <p:cNvSpPr>
            <a:spLocks noGrp="1" noChangeArrowheads="1"/>
          </p:cNvSpPr>
          <p:nvPr>
            <p:ph type="title"/>
          </p:nvPr>
        </p:nvSpPr>
        <p:spPr/>
        <p:txBody>
          <a:bodyPr/>
          <a:lstStyle/>
          <a:p>
            <a:endParaRPr lang="zh-CN" altLang="en-US"/>
          </a:p>
        </p:txBody>
      </p:sp>
      <p:pic>
        <p:nvPicPr>
          <p:cNvPr id="11267" name="Picture 4">
            <a:extLst>
              <a:ext uri="{FF2B5EF4-FFF2-40B4-BE49-F238E27FC236}">
                <a16:creationId xmlns:a16="http://schemas.microsoft.com/office/drawing/2014/main" id="{FB89F6F2-940F-45BF-81B2-64C1DDB104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457200"/>
            <a:ext cx="6029325" cy="5219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a:extLst>
              <a:ext uri="{FF2B5EF4-FFF2-40B4-BE49-F238E27FC236}">
                <a16:creationId xmlns:a16="http://schemas.microsoft.com/office/drawing/2014/main" id="{9E5EDA06-2254-401D-AA7E-F465789A5818}"/>
              </a:ext>
            </a:extLst>
          </p:cNvPr>
          <p:cNvSpPr txBox="1">
            <a:spLocks noChangeArrowheads="1"/>
          </p:cNvSpPr>
          <p:nvPr/>
        </p:nvSpPr>
        <p:spPr bwMode="auto">
          <a:xfrm>
            <a:off x="6248400" y="5713413"/>
            <a:ext cx="2471738"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b="1">
                <a:solidFill>
                  <a:srgbClr val="C00000"/>
                </a:solidFill>
              </a:rPr>
              <a:t>自然 金 晶体</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标题 1">
            <a:extLst>
              <a:ext uri="{FF2B5EF4-FFF2-40B4-BE49-F238E27FC236}">
                <a16:creationId xmlns:a16="http://schemas.microsoft.com/office/drawing/2014/main" id="{9AF728B3-2C2E-4466-87A3-1C26D08EF449}"/>
              </a:ext>
            </a:extLst>
          </p:cNvPr>
          <p:cNvSpPr>
            <a:spLocks noGrp="1" noChangeArrowheads="1"/>
          </p:cNvSpPr>
          <p:nvPr>
            <p:ph type="title"/>
          </p:nvPr>
        </p:nvSpPr>
        <p:spPr/>
        <p:txBody>
          <a:bodyPr/>
          <a:lstStyle/>
          <a:p>
            <a:endParaRPr lang="zh-CN" altLang="en-US"/>
          </a:p>
        </p:txBody>
      </p:sp>
      <p:pic>
        <p:nvPicPr>
          <p:cNvPr id="12291" name="Picture 5" descr="http://image.rakuten.co.jp/tanodiamond/cabinet/diamond/37134-01-640.jpg">
            <a:extLst>
              <a:ext uri="{FF2B5EF4-FFF2-40B4-BE49-F238E27FC236}">
                <a16:creationId xmlns:a16="http://schemas.microsoft.com/office/drawing/2014/main" id="{CE3C7EB5-5045-47E3-BE01-38DF7471AA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1219200"/>
            <a:ext cx="7739063" cy="480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标题 1">
            <a:extLst>
              <a:ext uri="{FF2B5EF4-FFF2-40B4-BE49-F238E27FC236}">
                <a16:creationId xmlns:a16="http://schemas.microsoft.com/office/drawing/2014/main" id="{33B47CC4-3F4F-43A8-A30A-9103B356B18D}"/>
              </a:ext>
            </a:extLst>
          </p:cNvPr>
          <p:cNvSpPr>
            <a:spLocks noGrp="1" noChangeArrowheads="1"/>
          </p:cNvSpPr>
          <p:nvPr>
            <p:ph type="title"/>
          </p:nvPr>
        </p:nvSpPr>
        <p:spPr/>
        <p:txBody>
          <a:bodyPr/>
          <a:lstStyle/>
          <a:p>
            <a:endParaRPr lang="zh-CN" altLang="en-US"/>
          </a:p>
        </p:txBody>
      </p:sp>
      <p:pic>
        <p:nvPicPr>
          <p:cNvPr id="13315" name="Picture 5" descr="http://imgditan.cang.com/201405/28/2014052822184693271426.jpg">
            <a:extLst>
              <a:ext uri="{FF2B5EF4-FFF2-40B4-BE49-F238E27FC236}">
                <a16:creationId xmlns:a16="http://schemas.microsoft.com/office/drawing/2014/main" id="{F97F8242-46F3-4069-B05C-B358CD573B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304800"/>
            <a:ext cx="6667500" cy="561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a:extLst>
              <a:ext uri="{FF2B5EF4-FFF2-40B4-BE49-F238E27FC236}">
                <a16:creationId xmlns:a16="http://schemas.microsoft.com/office/drawing/2014/main" id="{1D6233E5-5408-46A5-9929-92915D74727D}"/>
              </a:ext>
            </a:extLst>
          </p:cNvPr>
          <p:cNvSpPr txBox="1">
            <a:spLocks noChangeArrowheads="1"/>
          </p:cNvSpPr>
          <p:nvPr/>
        </p:nvSpPr>
        <p:spPr bwMode="auto">
          <a:xfrm>
            <a:off x="5638800" y="5902325"/>
            <a:ext cx="3276600"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800" b="1">
                <a:solidFill>
                  <a:srgbClr val="0070C0"/>
                </a:solidFill>
              </a:rPr>
              <a:t>天然 金刚石  晶体</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标题 1">
            <a:extLst>
              <a:ext uri="{FF2B5EF4-FFF2-40B4-BE49-F238E27FC236}">
                <a16:creationId xmlns:a16="http://schemas.microsoft.com/office/drawing/2014/main" id="{7EAEDAB5-8E0E-451C-8085-4BD192A068D6}"/>
              </a:ext>
            </a:extLst>
          </p:cNvPr>
          <p:cNvSpPr>
            <a:spLocks noGrp="1" noChangeArrowheads="1"/>
          </p:cNvSpPr>
          <p:nvPr>
            <p:ph type="title"/>
          </p:nvPr>
        </p:nvSpPr>
        <p:spPr/>
        <p:txBody>
          <a:bodyPr/>
          <a:lstStyle/>
          <a:p>
            <a:endParaRPr lang="zh-CN" altLang="en-US"/>
          </a:p>
        </p:txBody>
      </p:sp>
      <p:pic>
        <p:nvPicPr>
          <p:cNvPr id="14339" name="Picture 4">
            <a:extLst>
              <a:ext uri="{FF2B5EF4-FFF2-40B4-BE49-F238E27FC236}">
                <a16:creationId xmlns:a16="http://schemas.microsoft.com/office/drawing/2014/main" id="{04D4CAB5-A2FB-4360-A133-A5123BEF7F0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52400"/>
            <a:ext cx="4038600" cy="4848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25" name="Picture 5">
            <a:extLst>
              <a:ext uri="{FF2B5EF4-FFF2-40B4-BE49-F238E27FC236}">
                <a16:creationId xmlns:a16="http://schemas.microsoft.com/office/drawing/2014/main" id="{FD49F01D-27F3-4625-BABC-B0961E64A3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19400" y="1066800"/>
            <a:ext cx="4800600" cy="4505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a:extLst>
              <a:ext uri="{FF2B5EF4-FFF2-40B4-BE49-F238E27FC236}">
                <a16:creationId xmlns:a16="http://schemas.microsoft.com/office/drawing/2014/main" id="{70BC1073-40F9-47AF-A567-724874D1F85E}"/>
              </a:ext>
            </a:extLst>
          </p:cNvPr>
          <p:cNvSpPr txBox="1">
            <a:spLocks noChangeArrowheads="1"/>
          </p:cNvSpPr>
          <p:nvPr/>
        </p:nvSpPr>
        <p:spPr bwMode="auto">
          <a:xfrm>
            <a:off x="4851400" y="5791200"/>
            <a:ext cx="32766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800" b="1" dirty="0">
                <a:solidFill>
                  <a:srgbClr val="0070C0"/>
                </a:solidFill>
              </a:rPr>
              <a:t>食盐   晶体</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30725"/>
                                        </p:tgtEl>
                                        <p:attrNameLst>
                                          <p:attrName>style.visibility</p:attrName>
                                        </p:attrNameLst>
                                      </p:cBhvr>
                                      <p:to>
                                        <p:strVal val="visible"/>
                                      </p:to>
                                    </p:set>
                                    <p:anim calcmode="lin" valueType="num">
                                      <p:cBhvr additive="base">
                                        <p:cTn id="7" dur="500" fill="hold"/>
                                        <p:tgtEl>
                                          <p:spTgt spid="30725"/>
                                        </p:tgtEl>
                                        <p:attrNameLst>
                                          <p:attrName>ppt_x</p:attrName>
                                        </p:attrNameLst>
                                      </p:cBhvr>
                                      <p:tavLst>
                                        <p:tav tm="0">
                                          <p:val>
                                            <p:strVal val="#ppt_x"/>
                                          </p:val>
                                        </p:tav>
                                        <p:tav tm="100000">
                                          <p:val>
                                            <p:strVal val="#ppt_x"/>
                                          </p:val>
                                        </p:tav>
                                      </p:tavLst>
                                    </p:anim>
                                    <p:anim calcmode="lin" valueType="num">
                                      <p:cBhvr additive="base">
                                        <p:cTn id="8" dur="500" fill="hold"/>
                                        <p:tgtEl>
                                          <p:spTgt spid="3072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14339"/>
                                        </p:tgtEl>
                                        <p:attrNameLst>
                                          <p:attrName>style.visibility</p:attrName>
                                        </p:attrNameLst>
                                      </p:cBhvr>
                                      <p:to>
                                        <p:strVal val="visible"/>
                                      </p:to>
                                    </p:set>
                                    <p:animEffect transition="in" filter="fade">
                                      <p:cBhvr>
                                        <p:cTn id="13" dur="1000"/>
                                        <p:tgtEl>
                                          <p:spTgt spid="14339"/>
                                        </p:tgtEl>
                                      </p:cBhvr>
                                    </p:animEffect>
                                    <p:anim calcmode="lin" valueType="num">
                                      <p:cBhvr>
                                        <p:cTn id="14" dur="1000" fill="hold"/>
                                        <p:tgtEl>
                                          <p:spTgt spid="14339"/>
                                        </p:tgtEl>
                                        <p:attrNameLst>
                                          <p:attrName>ppt_x</p:attrName>
                                        </p:attrNameLst>
                                      </p:cBhvr>
                                      <p:tavLst>
                                        <p:tav tm="0">
                                          <p:val>
                                            <p:strVal val="#ppt_x"/>
                                          </p:val>
                                        </p:tav>
                                        <p:tav tm="100000">
                                          <p:val>
                                            <p:strVal val="#ppt_x"/>
                                          </p:val>
                                        </p:tav>
                                      </p:tavLst>
                                    </p:anim>
                                    <p:anim calcmode="lin" valueType="num">
                                      <p:cBhvr>
                                        <p:cTn id="15" dur="1000" fill="hold"/>
                                        <p:tgtEl>
                                          <p:spTgt spid="14339"/>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grpId="0" nodeType="clickEffect">
                                  <p:stCondLst>
                                    <p:cond delay="0"/>
                                  </p:stCondLst>
                                  <p:childTnLst>
                                    <p:set>
                                      <p:cBhvr>
                                        <p:cTn id="19" dur="1" fill="hold">
                                          <p:stCondLst>
                                            <p:cond delay="0"/>
                                          </p:stCondLst>
                                        </p:cTn>
                                        <p:tgtEl>
                                          <p:spTgt spid="6"/>
                                        </p:tgtEl>
                                        <p:attrNameLst>
                                          <p:attrName>style.visibility</p:attrName>
                                        </p:attrNameLst>
                                      </p:cBhvr>
                                      <p:to>
                                        <p:strVal val="visible"/>
                                      </p:to>
                                    </p:set>
                                    <p:anim calcmode="lin" valueType="num">
                                      <p:cBhvr additive="base">
                                        <p:cTn id="20" dur="500" fill="hold"/>
                                        <p:tgtEl>
                                          <p:spTgt spid="6"/>
                                        </p:tgtEl>
                                        <p:attrNameLst>
                                          <p:attrName>ppt_x</p:attrName>
                                        </p:attrNameLst>
                                      </p:cBhvr>
                                      <p:tavLst>
                                        <p:tav tm="0">
                                          <p:val>
                                            <p:strVal val="#ppt_x"/>
                                          </p:val>
                                        </p:tav>
                                        <p:tav tm="100000">
                                          <p:val>
                                            <p:strVal val="#ppt_x"/>
                                          </p:val>
                                        </p:tav>
                                      </p:tavLst>
                                    </p:anim>
                                    <p:anim calcmode="lin" valueType="num">
                                      <p:cBhvr additive="base">
                                        <p:cTn id="21"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descr="鱼眼石">
            <a:extLst>
              <a:ext uri="{FF2B5EF4-FFF2-40B4-BE49-F238E27FC236}">
                <a16:creationId xmlns:a16="http://schemas.microsoft.com/office/drawing/2014/main" id="{9B3204D4-6583-4713-A4B1-FDD3426EE5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152400"/>
            <a:ext cx="7143750"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a:extLst>
              <a:ext uri="{FF2B5EF4-FFF2-40B4-BE49-F238E27FC236}">
                <a16:creationId xmlns:a16="http://schemas.microsoft.com/office/drawing/2014/main" id="{2A0B80D8-A92E-4037-BDD7-D6028BFCD353}"/>
              </a:ext>
            </a:extLst>
          </p:cNvPr>
          <p:cNvSpPr txBox="1">
            <a:spLocks noChangeArrowheads="1"/>
          </p:cNvSpPr>
          <p:nvPr/>
        </p:nvSpPr>
        <p:spPr bwMode="auto">
          <a:xfrm>
            <a:off x="4851400" y="5791200"/>
            <a:ext cx="32766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800" b="1">
                <a:solidFill>
                  <a:srgbClr val="0070C0"/>
                </a:solidFill>
              </a:rPr>
              <a:t>鱼眼石   晶体</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标题 1">
            <a:extLst>
              <a:ext uri="{FF2B5EF4-FFF2-40B4-BE49-F238E27FC236}">
                <a16:creationId xmlns:a16="http://schemas.microsoft.com/office/drawing/2014/main" id="{7B08E389-EC7E-4932-8F8F-A26B330DA12E}"/>
              </a:ext>
            </a:extLst>
          </p:cNvPr>
          <p:cNvSpPr>
            <a:spLocks noGrp="1" noChangeArrowheads="1"/>
          </p:cNvSpPr>
          <p:nvPr>
            <p:ph type="title"/>
          </p:nvPr>
        </p:nvSpPr>
        <p:spPr/>
        <p:txBody>
          <a:bodyPr/>
          <a:lstStyle/>
          <a:p>
            <a:endParaRPr lang="zh-CN" altLang="en-US"/>
          </a:p>
        </p:txBody>
      </p:sp>
      <p:pic>
        <p:nvPicPr>
          <p:cNvPr id="16387" name="Picture 2" descr="橄榄石">
            <a:extLst>
              <a:ext uri="{FF2B5EF4-FFF2-40B4-BE49-F238E27FC236}">
                <a16:creationId xmlns:a16="http://schemas.microsoft.com/office/drawing/2014/main" id="{8A0F18BD-E86F-4BE5-83AB-7E7D0F468EA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457200"/>
            <a:ext cx="5715000" cy="5514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a:extLst>
              <a:ext uri="{FF2B5EF4-FFF2-40B4-BE49-F238E27FC236}">
                <a16:creationId xmlns:a16="http://schemas.microsoft.com/office/drawing/2014/main" id="{715CE620-F4D9-441A-A378-58BCAC4AE12A}"/>
              </a:ext>
            </a:extLst>
          </p:cNvPr>
          <p:cNvSpPr txBox="1">
            <a:spLocks noChangeArrowheads="1"/>
          </p:cNvSpPr>
          <p:nvPr/>
        </p:nvSpPr>
        <p:spPr bwMode="auto">
          <a:xfrm>
            <a:off x="4851400" y="5791200"/>
            <a:ext cx="32766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800" b="1">
                <a:solidFill>
                  <a:srgbClr val="0070C0"/>
                </a:solidFill>
              </a:rPr>
              <a:t>橄榄石   晶体</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标题 1">
            <a:extLst>
              <a:ext uri="{FF2B5EF4-FFF2-40B4-BE49-F238E27FC236}">
                <a16:creationId xmlns:a16="http://schemas.microsoft.com/office/drawing/2014/main" id="{2D92C319-006B-45FB-8ADD-43E23B64CC41}"/>
              </a:ext>
            </a:extLst>
          </p:cNvPr>
          <p:cNvSpPr>
            <a:spLocks noGrp="1" noChangeArrowheads="1"/>
          </p:cNvSpPr>
          <p:nvPr>
            <p:ph type="title"/>
          </p:nvPr>
        </p:nvSpPr>
        <p:spPr/>
        <p:txBody>
          <a:bodyPr/>
          <a:lstStyle/>
          <a:p>
            <a:endParaRPr lang="zh-CN" altLang="en-US"/>
          </a:p>
        </p:txBody>
      </p:sp>
      <p:pic>
        <p:nvPicPr>
          <p:cNvPr id="17411" name="Picture 2" descr="黝帘石">
            <a:extLst>
              <a:ext uri="{FF2B5EF4-FFF2-40B4-BE49-F238E27FC236}">
                <a16:creationId xmlns:a16="http://schemas.microsoft.com/office/drawing/2014/main" id="{8E3E0DF4-E826-466B-A48D-8AFBB17A90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228600"/>
            <a:ext cx="4481513" cy="6362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2" name="矩形 3">
            <a:extLst>
              <a:ext uri="{FF2B5EF4-FFF2-40B4-BE49-F238E27FC236}">
                <a16:creationId xmlns:a16="http://schemas.microsoft.com/office/drawing/2014/main" id="{34E21272-AE27-4DE1-A2C3-7A357D26ECD1}"/>
              </a:ext>
            </a:extLst>
          </p:cNvPr>
          <p:cNvSpPr>
            <a:spLocks noChangeArrowheads="1"/>
          </p:cNvSpPr>
          <p:nvPr/>
        </p:nvSpPr>
        <p:spPr bwMode="auto">
          <a:xfrm>
            <a:off x="4343400" y="5562600"/>
            <a:ext cx="45720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400" b="1">
                <a:solidFill>
                  <a:srgbClr val="0070C0"/>
                </a:solidFill>
              </a:rPr>
              <a:t>黝帘石，</a:t>
            </a:r>
            <a:endParaRPr lang="en-US" altLang="zh-CN" sz="2400" b="1">
              <a:solidFill>
                <a:srgbClr val="0070C0"/>
              </a:solidFill>
            </a:endParaRPr>
          </a:p>
          <a:p>
            <a:pPr eaLnBrk="1" hangingPunct="1">
              <a:spcBef>
                <a:spcPct val="0"/>
              </a:spcBef>
              <a:buFontTx/>
              <a:buNone/>
            </a:pPr>
            <a:r>
              <a:rPr lang="zh-CN" altLang="en-US" sz="2400" b="1">
                <a:solidFill>
                  <a:srgbClr val="0070C0"/>
                </a:solidFill>
              </a:rPr>
              <a:t>属绿帘石</a:t>
            </a:r>
            <a:r>
              <a:rPr lang="en-US" altLang="zh-CN" sz="2400" b="1">
                <a:solidFill>
                  <a:srgbClr val="0070C0"/>
                </a:solidFill>
              </a:rPr>
              <a:t>(Epidote)</a:t>
            </a:r>
            <a:r>
              <a:rPr lang="zh-CN" altLang="en-US" sz="2400" b="1">
                <a:solidFill>
                  <a:srgbClr val="0070C0"/>
                </a:solidFill>
              </a:rPr>
              <a:t>矿物家族</a:t>
            </a: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descr="刚玉">
            <a:extLst>
              <a:ext uri="{FF2B5EF4-FFF2-40B4-BE49-F238E27FC236}">
                <a16:creationId xmlns:a16="http://schemas.microsoft.com/office/drawing/2014/main" id="{F73F8FDD-DE34-4221-A278-8B7A9A0355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914400"/>
            <a:ext cx="6381750" cy="479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5" name="矩形 3">
            <a:extLst>
              <a:ext uri="{FF2B5EF4-FFF2-40B4-BE49-F238E27FC236}">
                <a16:creationId xmlns:a16="http://schemas.microsoft.com/office/drawing/2014/main" id="{55710632-43C8-4E81-BA90-31FD1A06A521}"/>
              </a:ext>
            </a:extLst>
          </p:cNvPr>
          <p:cNvSpPr>
            <a:spLocks noChangeArrowheads="1"/>
          </p:cNvSpPr>
          <p:nvPr/>
        </p:nvSpPr>
        <p:spPr bwMode="auto">
          <a:xfrm>
            <a:off x="3810000" y="6019800"/>
            <a:ext cx="51085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400" b="1">
                <a:solidFill>
                  <a:srgbClr val="FF0000"/>
                </a:solidFill>
              </a:rPr>
              <a:t>刚玉，名称源于印度，系矿物学名称</a:t>
            </a: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标题 1">
            <a:extLst>
              <a:ext uri="{FF2B5EF4-FFF2-40B4-BE49-F238E27FC236}">
                <a16:creationId xmlns:a16="http://schemas.microsoft.com/office/drawing/2014/main" id="{D292C995-B37D-4B08-A6CB-BAB2BFB3B8D9}"/>
              </a:ext>
            </a:extLst>
          </p:cNvPr>
          <p:cNvSpPr>
            <a:spLocks noGrp="1" noChangeArrowheads="1"/>
          </p:cNvSpPr>
          <p:nvPr>
            <p:ph type="title"/>
          </p:nvPr>
        </p:nvSpPr>
        <p:spPr/>
        <p:txBody>
          <a:bodyPr/>
          <a:lstStyle/>
          <a:p>
            <a:pPr algn="l"/>
            <a:r>
              <a:rPr lang="zh-CN" altLang="en-US">
                <a:solidFill>
                  <a:srgbClr val="00B0F0"/>
                </a:solidFill>
              </a:rPr>
              <a:t>小组讨论</a:t>
            </a:r>
          </a:p>
        </p:txBody>
      </p:sp>
      <p:sp>
        <p:nvSpPr>
          <p:cNvPr id="19459" name="内容占位符 2">
            <a:extLst>
              <a:ext uri="{FF2B5EF4-FFF2-40B4-BE49-F238E27FC236}">
                <a16:creationId xmlns:a16="http://schemas.microsoft.com/office/drawing/2014/main" id="{35624DAA-BAC2-4EDE-9395-4BA632911398}"/>
              </a:ext>
            </a:extLst>
          </p:cNvPr>
          <p:cNvSpPr>
            <a:spLocks noGrp="1" noChangeArrowheads="1"/>
          </p:cNvSpPr>
          <p:nvPr>
            <p:ph idx="1"/>
          </p:nvPr>
        </p:nvSpPr>
        <p:spPr/>
        <p:txBody>
          <a:bodyPr/>
          <a:lstStyle/>
          <a:p>
            <a:r>
              <a:rPr lang="en-US" altLang="zh-CN"/>
              <a:t>1 </a:t>
            </a:r>
            <a:r>
              <a:rPr lang="zh-CN" altLang="en-US"/>
              <a:t>观察</a:t>
            </a:r>
            <a:endParaRPr lang="en-US" altLang="zh-CN"/>
          </a:p>
          <a:p>
            <a:r>
              <a:rPr lang="en-US" altLang="zh-CN"/>
              <a:t>2 </a:t>
            </a:r>
            <a:r>
              <a:rPr lang="zh-CN" altLang="en-US"/>
              <a:t>交流</a:t>
            </a:r>
            <a:endParaRPr lang="en-US" altLang="zh-CN"/>
          </a:p>
          <a:p>
            <a:r>
              <a:rPr lang="en-US" altLang="zh-CN"/>
              <a:t>3 </a:t>
            </a:r>
            <a:r>
              <a:rPr lang="zh-CN" altLang="en-US"/>
              <a:t>总结</a:t>
            </a: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图片 3">
            <a:extLst>
              <a:ext uri="{FF2B5EF4-FFF2-40B4-BE49-F238E27FC236}">
                <a16:creationId xmlns:a16="http://schemas.microsoft.com/office/drawing/2014/main" id="{E3A7174A-7987-4C99-9C2F-B6DC953F947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57200" y="533400"/>
            <a:ext cx="8431213" cy="449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ext Box 2">
            <a:extLst>
              <a:ext uri="{FF2B5EF4-FFF2-40B4-BE49-F238E27FC236}">
                <a16:creationId xmlns:a16="http://schemas.microsoft.com/office/drawing/2014/main" id="{AFB9195F-D064-4492-91A7-F9AC69E5C41A}"/>
              </a:ext>
            </a:extLst>
          </p:cNvPr>
          <p:cNvSpPr txBox="1">
            <a:spLocks noChangeArrowheads="1"/>
          </p:cNvSpPr>
          <p:nvPr/>
        </p:nvSpPr>
        <p:spPr bwMode="auto">
          <a:xfrm>
            <a:off x="287338" y="3448050"/>
            <a:ext cx="2057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zh-CN" altLang="en-US" sz="2800" b="1">
                <a:latin typeface="华文楷体" panose="02010600040101010101" pitchFamily="2" charset="-122"/>
                <a:ea typeface="华文楷体" panose="02010600040101010101" pitchFamily="2" charset="-122"/>
              </a:rPr>
              <a:t>参考书：</a:t>
            </a:r>
          </a:p>
        </p:txBody>
      </p:sp>
      <p:sp>
        <p:nvSpPr>
          <p:cNvPr id="3075" name="Text Box 3">
            <a:extLst>
              <a:ext uri="{FF2B5EF4-FFF2-40B4-BE49-F238E27FC236}">
                <a16:creationId xmlns:a16="http://schemas.microsoft.com/office/drawing/2014/main" id="{95DB361F-FE1F-4483-A780-2822D1903F83}"/>
              </a:ext>
            </a:extLst>
          </p:cNvPr>
          <p:cNvSpPr txBox="1">
            <a:spLocks noChangeArrowheads="1"/>
          </p:cNvSpPr>
          <p:nvPr/>
        </p:nvSpPr>
        <p:spPr bwMode="auto">
          <a:xfrm>
            <a:off x="2209800" y="1524000"/>
            <a:ext cx="2819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endParaRPr kumimoji="1" lang="zh-CN" altLang="zh-CN" sz="2400" b="1">
              <a:latin typeface="华文楷体" panose="02010600040101010101" pitchFamily="2" charset="-122"/>
              <a:ea typeface="华文楷体" panose="02010600040101010101" pitchFamily="2" charset="-122"/>
            </a:endParaRPr>
          </a:p>
        </p:txBody>
      </p:sp>
      <p:sp>
        <p:nvSpPr>
          <p:cNvPr id="3076" name="Text Box 4">
            <a:extLst>
              <a:ext uri="{FF2B5EF4-FFF2-40B4-BE49-F238E27FC236}">
                <a16:creationId xmlns:a16="http://schemas.microsoft.com/office/drawing/2014/main" id="{87C6D7C9-9588-413E-8C35-86CD4F5B04FE}"/>
              </a:ext>
            </a:extLst>
          </p:cNvPr>
          <p:cNvSpPr txBox="1">
            <a:spLocks noChangeArrowheads="1"/>
          </p:cNvSpPr>
          <p:nvPr/>
        </p:nvSpPr>
        <p:spPr bwMode="auto">
          <a:xfrm>
            <a:off x="1447800" y="4065588"/>
            <a:ext cx="7162800"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AutoNum type="arabicPeriod"/>
            </a:pPr>
            <a:r>
              <a:rPr kumimoji="1" lang="zh-CN" altLang="en-US" sz="2400" b="1">
                <a:latin typeface="华文楷体" panose="02010600040101010101" pitchFamily="2" charset="-122"/>
                <a:ea typeface="华文楷体" panose="02010600040101010101" pitchFamily="2" charset="-122"/>
              </a:rPr>
              <a:t>方俊鑫</a:t>
            </a:r>
            <a:r>
              <a:rPr kumimoji="1" lang="en-US" altLang="zh-CN" sz="2400" b="1">
                <a:latin typeface="华文楷体" panose="02010600040101010101" pitchFamily="2" charset="-122"/>
                <a:ea typeface="华文楷体" panose="02010600040101010101" pitchFamily="2" charset="-122"/>
              </a:rPr>
              <a:t>《</a:t>
            </a:r>
            <a:r>
              <a:rPr kumimoji="1" lang="zh-CN" altLang="en-US" sz="2400" b="1">
                <a:latin typeface="华文楷体" panose="02010600040101010101" pitchFamily="2" charset="-122"/>
                <a:ea typeface="华文楷体" panose="02010600040101010101" pitchFamily="2" charset="-122"/>
              </a:rPr>
              <a:t>固体物理学</a:t>
            </a:r>
            <a:r>
              <a:rPr kumimoji="1" lang="en-US" altLang="zh-CN" sz="2400" b="1">
                <a:latin typeface="华文楷体" panose="02010600040101010101" pitchFamily="2" charset="-122"/>
                <a:ea typeface="华文楷体" panose="02010600040101010101" pitchFamily="2" charset="-122"/>
              </a:rPr>
              <a:t>》</a:t>
            </a:r>
            <a:r>
              <a:rPr kumimoji="1" lang="zh-CN" altLang="en-US" sz="2400" b="1">
                <a:latin typeface="华文楷体" panose="02010600040101010101" pitchFamily="2" charset="-122"/>
                <a:ea typeface="华文楷体" panose="02010600040101010101" pitchFamily="2" charset="-122"/>
              </a:rPr>
              <a:t>上海科学技术出版社</a:t>
            </a:r>
          </a:p>
          <a:p>
            <a:pPr eaLnBrk="1" hangingPunct="1">
              <a:spcBef>
                <a:spcPct val="50000"/>
              </a:spcBef>
              <a:buFontTx/>
              <a:buAutoNum type="arabicPeriod"/>
            </a:pPr>
            <a:r>
              <a:rPr kumimoji="1" lang="en-US" altLang="zh-CN" sz="2400" b="1">
                <a:latin typeface="华文楷体" panose="02010600040101010101" pitchFamily="2" charset="-122"/>
                <a:ea typeface="华文楷体" panose="02010600040101010101" pitchFamily="2" charset="-122"/>
              </a:rPr>
              <a:t>C.Kittel </a:t>
            </a:r>
            <a:r>
              <a:rPr kumimoji="1" lang="en-US" altLang="zh-CN" sz="2400" b="1">
                <a:solidFill>
                  <a:srgbClr val="C61806"/>
                </a:solidFill>
                <a:latin typeface="华文楷体" panose="02010600040101010101" pitchFamily="2" charset="-122"/>
                <a:ea typeface="华文楷体" panose="02010600040101010101" pitchFamily="2" charset="-122"/>
              </a:rPr>
              <a:t>Introduction to solid state</a:t>
            </a:r>
            <a:r>
              <a:rPr kumimoji="1" lang="en-US" altLang="zh-CN" sz="2400" b="1">
                <a:latin typeface="华文楷体" panose="02010600040101010101" pitchFamily="2" charset="-122"/>
                <a:ea typeface="华文楷体" panose="02010600040101010101" pitchFamily="2" charset="-122"/>
              </a:rPr>
              <a:t> </a:t>
            </a:r>
            <a:r>
              <a:rPr kumimoji="1" lang="en-US" altLang="zh-CN" sz="2400" b="1">
                <a:solidFill>
                  <a:srgbClr val="C62F06"/>
                </a:solidFill>
                <a:latin typeface="华文楷体" panose="02010600040101010101" pitchFamily="2" charset="-122"/>
                <a:ea typeface="华文楷体" panose="02010600040101010101" pitchFamily="2" charset="-122"/>
              </a:rPr>
              <a:t>physics</a:t>
            </a:r>
            <a:r>
              <a:rPr kumimoji="1" lang="en-US" altLang="zh-CN" sz="2400" b="1">
                <a:latin typeface="华文楷体" panose="02010600040101010101" pitchFamily="2" charset="-122"/>
                <a:ea typeface="华文楷体" panose="02010600040101010101" pitchFamily="2" charset="-122"/>
              </a:rPr>
              <a:t>.</a:t>
            </a:r>
            <a:br>
              <a:rPr kumimoji="1" lang="en-US" altLang="zh-CN" sz="2400" b="1">
                <a:latin typeface="华文楷体" panose="02010600040101010101" pitchFamily="2" charset="-122"/>
                <a:ea typeface="华文楷体" panose="02010600040101010101" pitchFamily="2" charset="-122"/>
              </a:rPr>
            </a:br>
            <a:r>
              <a:rPr kumimoji="1" lang="en-US" altLang="zh-CN" sz="2400" b="1">
                <a:latin typeface="华文楷体" panose="02010600040101010101" pitchFamily="2" charset="-122"/>
                <a:ea typeface="华文楷体" panose="02010600040101010101" pitchFamily="2" charset="-122"/>
              </a:rPr>
              <a:t>7th ed,John Wiley&amp;Sone,New york,1996</a:t>
            </a:r>
          </a:p>
        </p:txBody>
      </p:sp>
      <p:sp>
        <p:nvSpPr>
          <p:cNvPr id="3077" name="Text Box 5">
            <a:extLst>
              <a:ext uri="{FF2B5EF4-FFF2-40B4-BE49-F238E27FC236}">
                <a16:creationId xmlns:a16="http://schemas.microsoft.com/office/drawing/2014/main" id="{30B9FFC1-4897-4437-A4BF-6E2DDB30136C}"/>
              </a:ext>
            </a:extLst>
          </p:cNvPr>
          <p:cNvSpPr txBox="1">
            <a:spLocks noChangeArrowheads="1"/>
          </p:cNvSpPr>
          <p:nvPr/>
        </p:nvSpPr>
        <p:spPr bwMode="auto">
          <a:xfrm>
            <a:off x="347663" y="1614488"/>
            <a:ext cx="1577975"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zh-CN" altLang="en-US" sz="4000" b="1">
                <a:latin typeface="华文楷体" panose="02010600040101010101" pitchFamily="2" charset="-122"/>
                <a:ea typeface="华文楷体" panose="02010600040101010101" pitchFamily="2" charset="-122"/>
              </a:rPr>
              <a:t>教 材：</a:t>
            </a:r>
          </a:p>
        </p:txBody>
      </p:sp>
      <p:sp>
        <p:nvSpPr>
          <p:cNvPr id="3078" name="Text Box 6">
            <a:extLst>
              <a:ext uri="{FF2B5EF4-FFF2-40B4-BE49-F238E27FC236}">
                <a16:creationId xmlns:a16="http://schemas.microsoft.com/office/drawing/2014/main" id="{BDA433AD-1732-45AF-BF6B-A1B5177445AB}"/>
              </a:ext>
            </a:extLst>
          </p:cNvPr>
          <p:cNvSpPr txBox="1">
            <a:spLocks noChangeArrowheads="1"/>
          </p:cNvSpPr>
          <p:nvPr/>
        </p:nvSpPr>
        <p:spPr bwMode="auto">
          <a:xfrm>
            <a:off x="1925638" y="1735138"/>
            <a:ext cx="7874000" cy="95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zh-CN" altLang="en-US" sz="2800" b="1">
                <a:latin typeface="华文楷体" panose="02010600040101010101" pitchFamily="2" charset="-122"/>
                <a:ea typeface="华文楷体" panose="02010600040101010101" pitchFamily="2" charset="-122"/>
              </a:rPr>
              <a:t>黄昆、韩汝琦著</a:t>
            </a:r>
            <a:r>
              <a:rPr kumimoji="1" lang="en-US" altLang="zh-CN" sz="2800" b="1">
                <a:latin typeface="华文楷体" panose="02010600040101010101" pitchFamily="2" charset="-122"/>
                <a:ea typeface="华文楷体" panose="02010600040101010101" pitchFamily="2" charset="-122"/>
              </a:rPr>
              <a:t>《</a:t>
            </a:r>
            <a:r>
              <a:rPr kumimoji="1" lang="zh-CN" altLang="en-US" sz="2800" b="1">
                <a:solidFill>
                  <a:srgbClr val="C61806"/>
                </a:solidFill>
                <a:latin typeface="华文楷体" panose="02010600040101010101" pitchFamily="2" charset="-122"/>
                <a:ea typeface="华文楷体" panose="02010600040101010101" pitchFamily="2" charset="-122"/>
              </a:rPr>
              <a:t>固体物理学</a:t>
            </a:r>
            <a:r>
              <a:rPr kumimoji="1" lang="en-US" altLang="zh-CN" sz="2800" b="1">
                <a:latin typeface="华文楷体" panose="02010600040101010101" pitchFamily="2" charset="-122"/>
                <a:ea typeface="华文楷体" panose="02010600040101010101" pitchFamily="2" charset="-122"/>
              </a:rPr>
              <a:t>》</a:t>
            </a:r>
            <a:br>
              <a:rPr kumimoji="1" lang="en-US" altLang="zh-CN" sz="2800" b="1">
                <a:latin typeface="华文楷体" panose="02010600040101010101" pitchFamily="2" charset="-122"/>
                <a:ea typeface="华文楷体" panose="02010600040101010101" pitchFamily="2" charset="-122"/>
              </a:rPr>
            </a:br>
            <a:r>
              <a:rPr kumimoji="1" lang="zh-CN" altLang="en-US" sz="2800" b="1">
                <a:latin typeface="华文楷体" panose="02010600040101010101" pitchFamily="2" charset="-122"/>
                <a:ea typeface="华文楷体" panose="02010600040101010101" pitchFamily="2" charset="-122"/>
              </a:rPr>
              <a:t>高等教育出版社（</a:t>
            </a:r>
            <a:r>
              <a:rPr kumimoji="1" lang="en-US" altLang="zh-CN" sz="2800" b="1">
                <a:latin typeface="华文楷体" panose="02010600040101010101" pitchFamily="2" charset="-122"/>
                <a:ea typeface="华文楷体" panose="02010600040101010101" pitchFamily="2" charset="-122"/>
              </a:rPr>
              <a:t>2002</a:t>
            </a:r>
            <a:r>
              <a:rPr kumimoji="1" lang="zh-CN" altLang="en-US" sz="2800" b="1">
                <a:latin typeface="华文楷体" panose="02010600040101010101" pitchFamily="2" charset="-122"/>
                <a:ea typeface="华文楷体" panose="02010600040101010101" pitchFamily="2" charset="-122"/>
              </a:rPr>
              <a:t>年）</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8" name="图片 3">
            <a:extLst>
              <a:ext uri="{FF2B5EF4-FFF2-40B4-BE49-F238E27FC236}">
                <a16:creationId xmlns:a16="http://schemas.microsoft.com/office/drawing/2014/main" id="{FAE8F55C-753C-4C31-8A2C-3CAD0822F75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47700" y="501403"/>
            <a:ext cx="7848600" cy="563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2" name="图片 3">
            <a:extLst>
              <a:ext uri="{FF2B5EF4-FFF2-40B4-BE49-F238E27FC236}">
                <a16:creationId xmlns:a16="http://schemas.microsoft.com/office/drawing/2014/main" id="{D74D0D39-52C4-4A4E-A5E4-22EB1079F79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92125" y="263525"/>
            <a:ext cx="7777163" cy="5694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6" name="图片 3">
            <a:extLst>
              <a:ext uri="{FF2B5EF4-FFF2-40B4-BE49-F238E27FC236}">
                <a16:creationId xmlns:a16="http://schemas.microsoft.com/office/drawing/2014/main" id="{182E66C9-F0EE-4F84-8B61-05485775949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62000" y="274638"/>
            <a:ext cx="7296150" cy="601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80" name="图片 3">
            <a:extLst>
              <a:ext uri="{FF2B5EF4-FFF2-40B4-BE49-F238E27FC236}">
                <a16:creationId xmlns:a16="http://schemas.microsoft.com/office/drawing/2014/main" id="{CB90BFDD-F8F7-4269-AFAC-5CBCB8B8A78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5240"/>
            <a:ext cx="8518525" cy="547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4" name="图片 3">
            <a:extLst>
              <a:ext uri="{FF2B5EF4-FFF2-40B4-BE49-F238E27FC236}">
                <a16:creationId xmlns:a16="http://schemas.microsoft.com/office/drawing/2014/main" id="{09CECF07-0B4D-4976-B70C-C94F04275E9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81000" y="381000"/>
            <a:ext cx="8161338" cy="589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8" name="图片 3">
            <a:extLst>
              <a:ext uri="{FF2B5EF4-FFF2-40B4-BE49-F238E27FC236}">
                <a16:creationId xmlns:a16="http://schemas.microsoft.com/office/drawing/2014/main" id="{4743BF2B-AF6B-4CFA-BF12-55C228575D4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57200" y="609600"/>
            <a:ext cx="8320088" cy="5246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2" name="图片 3">
            <a:extLst>
              <a:ext uri="{FF2B5EF4-FFF2-40B4-BE49-F238E27FC236}">
                <a16:creationId xmlns:a16="http://schemas.microsoft.com/office/drawing/2014/main" id="{4C3C2351-C7F5-4876-99FC-A45FC423B76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28625" y="830263"/>
            <a:ext cx="8715375" cy="5024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a:extLst>
              <a:ext uri="{FF2B5EF4-FFF2-40B4-BE49-F238E27FC236}">
                <a16:creationId xmlns:a16="http://schemas.microsoft.com/office/drawing/2014/main" id="{4C8AB380-46BF-4EB9-9C39-9E1E3F67DE5A}"/>
              </a:ext>
            </a:extLst>
          </p:cNvPr>
          <p:cNvSpPr>
            <a:spLocks noGrp="1" noChangeArrowheads="1"/>
          </p:cNvSpPr>
          <p:nvPr>
            <p:ph type="title"/>
          </p:nvPr>
        </p:nvSpPr>
        <p:spPr>
          <a:xfrm>
            <a:off x="-914400" y="288925"/>
            <a:ext cx="7886700" cy="993775"/>
          </a:xfrm>
        </p:spPr>
        <p:txBody>
          <a:bodyPr/>
          <a:lstStyle/>
          <a:p>
            <a:r>
              <a:rPr lang="zh-CN" altLang="en-US">
                <a:solidFill>
                  <a:srgbClr val="FF0000"/>
                </a:solidFill>
              </a:rPr>
              <a:t>什么是晶体</a:t>
            </a:r>
          </a:p>
        </p:txBody>
      </p:sp>
      <p:graphicFrame>
        <p:nvGraphicFramePr>
          <p:cNvPr id="20" name="Diagram 19">
            <a:extLst>
              <a:ext uri="{FF2B5EF4-FFF2-40B4-BE49-F238E27FC236}">
                <a16:creationId xmlns:a16="http://schemas.microsoft.com/office/drawing/2014/main" id="{837959BC-9196-42F5-9DB8-FF235DD5CA25}"/>
              </a:ext>
            </a:extLst>
          </p:cNvPr>
          <p:cNvGraphicFramePr/>
          <p:nvPr/>
        </p:nvGraphicFramePr>
        <p:xfrm>
          <a:off x="-262596" y="1853822"/>
          <a:ext cx="4518074" cy="374432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2" name="Right Arrow 21">
            <a:extLst>
              <a:ext uri="{FF2B5EF4-FFF2-40B4-BE49-F238E27FC236}">
                <a16:creationId xmlns:a16="http://schemas.microsoft.com/office/drawing/2014/main" id="{35EB7FBD-E816-4BC2-89F6-8A93DECA8D11}"/>
              </a:ext>
            </a:extLst>
          </p:cNvPr>
          <p:cNvSpPr/>
          <p:nvPr/>
        </p:nvSpPr>
        <p:spPr>
          <a:xfrm>
            <a:off x="4108450" y="3594100"/>
            <a:ext cx="579438" cy="263525"/>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pic>
        <p:nvPicPr>
          <p:cNvPr id="3" name="图片 2">
            <a:extLst>
              <a:ext uri="{FF2B5EF4-FFF2-40B4-BE49-F238E27FC236}">
                <a16:creationId xmlns:a16="http://schemas.microsoft.com/office/drawing/2014/main" id="{441E7B7C-A79D-4E46-A804-B5ACAE88EBD5}"/>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7216775" y="457200"/>
            <a:ext cx="1668463" cy="179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图片 3">
            <a:extLst>
              <a:ext uri="{FF2B5EF4-FFF2-40B4-BE49-F238E27FC236}">
                <a16:creationId xmlns:a16="http://schemas.microsoft.com/office/drawing/2014/main" id="{098E65F3-E771-45B8-BEDB-E3E5024367F1}"/>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7513638" y="5086350"/>
            <a:ext cx="1622425" cy="177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7" name="Diagram 20">
            <a:extLst>
              <a:ext uri="{FF2B5EF4-FFF2-40B4-BE49-F238E27FC236}">
                <a16:creationId xmlns:a16="http://schemas.microsoft.com/office/drawing/2014/main" id="{D064A716-7912-4A79-80A4-CF222BDDF664}"/>
              </a:ext>
            </a:extLst>
          </p:cNvPr>
          <p:cNvGraphicFramePr/>
          <p:nvPr/>
        </p:nvGraphicFramePr>
        <p:xfrm>
          <a:off x="3505200" y="2083987"/>
          <a:ext cx="5799300" cy="3491177"/>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AsOne/>
      </p:bldGraphic>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标题 1">
            <a:extLst>
              <a:ext uri="{FF2B5EF4-FFF2-40B4-BE49-F238E27FC236}">
                <a16:creationId xmlns:a16="http://schemas.microsoft.com/office/drawing/2014/main" id="{512A93C3-BB18-429F-820E-3077FB8C0F04}"/>
              </a:ext>
            </a:extLst>
          </p:cNvPr>
          <p:cNvSpPr>
            <a:spLocks noGrp="1" noChangeArrowheads="1"/>
          </p:cNvSpPr>
          <p:nvPr>
            <p:ph type="title"/>
          </p:nvPr>
        </p:nvSpPr>
        <p:spPr>
          <a:xfrm>
            <a:off x="304800" y="234950"/>
            <a:ext cx="7886700" cy="993775"/>
          </a:xfrm>
        </p:spPr>
        <p:txBody>
          <a:bodyPr/>
          <a:lstStyle/>
          <a:p>
            <a:r>
              <a:rPr lang="zh-CN" altLang="en-US"/>
              <a:t>晶体的微观结构</a:t>
            </a:r>
          </a:p>
        </p:txBody>
      </p:sp>
      <p:sp>
        <p:nvSpPr>
          <p:cNvPr id="29699" name="内容占位符 2">
            <a:extLst>
              <a:ext uri="{FF2B5EF4-FFF2-40B4-BE49-F238E27FC236}">
                <a16:creationId xmlns:a16="http://schemas.microsoft.com/office/drawing/2014/main" id="{A5AE154F-32DB-403B-B2FD-B18D5AC22FC1}"/>
              </a:ext>
            </a:extLst>
          </p:cNvPr>
          <p:cNvSpPr>
            <a:spLocks noGrp="1" noChangeArrowheads="1"/>
          </p:cNvSpPr>
          <p:nvPr>
            <p:ph idx="1"/>
          </p:nvPr>
        </p:nvSpPr>
        <p:spPr>
          <a:xfrm>
            <a:off x="344488" y="1851025"/>
            <a:ext cx="7886700" cy="3263900"/>
          </a:xfrm>
        </p:spPr>
        <p:txBody>
          <a:bodyPr/>
          <a:lstStyle/>
          <a:p>
            <a:r>
              <a:rPr lang="zh-CN" altLang="en-US"/>
              <a:t>周期</a:t>
            </a:r>
          </a:p>
        </p:txBody>
      </p:sp>
      <p:grpSp>
        <p:nvGrpSpPr>
          <p:cNvPr id="6" name="Group 16">
            <a:extLst>
              <a:ext uri="{FF2B5EF4-FFF2-40B4-BE49-F238E27FC236}">
                <a16:creationId xmlns:a16="http://schemas.microsoft.com/office/drawing/2014/main" id="{983FB3A9-65A5-4EAF-8CE5-4EF08D6405CA}"/>
              </a:ext>
            </a:extLst>
          </p:cNvPr>
          <p:cNvGrpSpPr>
            <a:grpSpLocks/>
          </p:cNvGrpSpPr>
          <p:nvPr/>
        </p:nvGrpSpPr>
        <p:grpSpPr bwMode="auto">
          <a:xfrm>
            <a:off x="1970088" y="2366963"/>
            <a:ext cx="2286000" cy="1771650"/>
            <a:chOff x="1392" y="2544"/>
            <a:chExt cx="1920" cy="1488"/>
          </a:xfrm>
        </p:grpSpPr>
        <p:grpSp>
          <p:nvGrpSpPr>
            <p:cNvPr id="29706" name="Group 17">
              <a:extLst>
                <a:ext uri="{FF2B5EF4-FFF2-40B4-BE49-F238E27FC236}">
                  <a16:creationId xmlns:a16="http://schemas.microsoft.com/office/drawing/2014/main" id="{9F35A171-383C-4D96-B2FB-DDC41A3057E4}"/>
                </a:ext>
              </a:extLst>
            </p:cNvPr>
            <p:cNvGrpSpPr>
              <a:grpSpLocks/>
            </p:cNvGrpSpPr>
            <p:nvPr/>
          </p:nvGrpSpPr>
          <p:grpSpPr bwMode="auto">
            <a:xfrm>
              <a:off x="1536" y="2544"/>
              <a:ext cx="1776" cy="1488"/>
              <a:chOff x="4575" y="1944"/>
              <a:chExt cx="3960" cy="3339"/>
            </a:xfrm>
          </p:grpSpPr>
          <p:grpSp>
            <p:nvGrpSpPr>
              <p:cNvPr id="29713" name="Group 18">
                <a:extLst>
                  <a:ext uri="{FF2B5EF4-FFF2-40B4-BE49-F238E27FC236}">
                    <a16:creationId xmlns:a16="http://schemas.microsoft.com/office/drawing/2014/main" id="{C235915D-4069-4E58-B48D-62B7716F2388}"/>
                  </a:ext>
                </a:extLst>
              </p:cNvPr>
              <p:cNvGrpSpPr>
                <a:grpSpLocks/>
              </p:cNvGrpSpPr>
              <p:nvPr/>
            </p:nvGrpSpPr>
            <p:grpSpPr bwMode="auto">
              <a:xfrm>
                <a:off x="4680" y="2043"/>
                <a:ext cx="3780" cy="3141"/>
                <a:chOff x="4680" y="2043"/>
                <a:chExt cx="3780" cy="3141"/>
              </a:xfrm>
            </p:grpSpPr>
            <p:sp>
              <p:nvSpPr>
                <p:cNvPr id="29741" name="Line 19">
                  <a:extLst>
                    <a:ext uri="{FF2B5EF4-FFF2-40B4-BE49-F238E27FC236}">
                      <a16:creationId xmlns:a16="http://schemas.microsoft.com/office/drawing/2014/main" id="{5BEEB0F8-936F-47C0-9743-A64311A4841A}"/>
                    </a:ext>
                  </a:extLst>
                </p:cNvPr>
                <p:cNvSpPr>
                  <a:spLocks noChangeShapeType="1"/>
                </p:cNvSpPr>
                <p:nvPr/>
              </p:nvSpPr>
              <p:spPr bwMode="auto">
                <a:xfrm>
                  <a:off x="7980" y="2376"/>
                  <a:ext cx="0" cy="2496"/>
                </a:xfrm>
                <a:prstGeom prst="line">
                  <a:avLst/>
                </a:prstGeom>
                <a:noFill/>
                <a:ln w="28575">
                  <a:solidFill>
                    <a:srgbClr val="00FF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29742" name="Group 20">
                  <a:extLst>
                    <a:ext uri="{FF2B5EF4-FFF2-40B4-BE49-F238E27FC236}">
                      <a16:creationId xmlns:a16="http://schemas.microsoft.com/office/drawing/2014/main" id="{19CC6C33-C1EF-4ED0-A02D-1255BA6EABB7}"/>
                    </a:ext>
                  </a:extLst>
                </p:cNvPr>
                <p:cNvGrpSpPr>
                  <a:grpSpLocks/>
                </p:cNvGrpSpPr>
                <p:nvPr/>
              </p:nvGrpSpPr>
              <p:grpSpPr bwMode="auto">
                <a:xfrm>
                  <a:off x="4680" y="2043"/>
                  <a:ext cx="3780" cy="3141"/>
                  <a:chOff x="4680" y="2043"/>
                  <a:chExt cx="3780" cy="3141"/>
                </a:xfrm>
              </p:grpSpPr>
              <p:grpSp>
                <p:nvGrpSpPr>
                  <p:cNvPr id="29744" name="Group 21">
                    <a:extLst>
                      <a:ext uri="{FF2B5EF4-FFF2-40B4-BE49-F238E27FC236}">
                        <a16:creationId xmlns:a16="http://schemas.microsoft.com/office/drawing/2014/main" id="{291A7A73-4142-4EAB-B009-97E9D0E63625}"/>
                      </a:ext>
                    </a:extLst>
                  </p:cNvPr>
                  <p:cNvGrpSpPr>
                    <a:grpSpLocks/>
                  </p:cNvGrpSpPr>
                  <p:nvPr/>
                </p:nvGrpSpPr>
                <p:grpSpPr bwMode="auto">
                  <a:xfrm>
                    <a:off x="4680" y="2064"/>
                    <a:ext cx="3780" cy="3120"/>
                    <a:chOff x="4680" y="2064"/>
                    <a:chExt cx="3780" cy="3120"/>
                  </a:xfrm>
                </p:grpSpPr>
                <p:sp>
                  <p:nvSpPr>
                    <p:cNvPr id="29762" name="Line 22">
                      <a:extLst>
                        <a:ext uri="{FF2B5EF4-FFF2-40B4-BE49-F238E27FC236}">
                          <a16:creationId xmlns:a16="http://schemas.microsoft.com/office/drawing/2014/main" id="{B54F4B41-DE8A-49B6-B1D8-360ED3FC8EC8}"/>
                        </a:ext>
                      </a:extLst>
                    </p:cNvPr>
                    <p:cNvSpPr>
                      <a:spLocks noChangeShapeType="1"/>
                    </p:cNvSpPr>
                    <p:nvPr/>
                  </p:nvSpPr>
                  <p:spPr bwMode="auto">
                    <a:xfrm>
                      <a:off x="4680" y="5184"/>
                      <a:ext cx="2880" cy="0"/>
                    </a:xfrm>
                    <a:prstGeom prst="line">
                      <a:avLst/>
                    </a:prstGeom>
                    <a:noFill/>
                    <a:ln w="28575">
                      <a:solidFill>
                        <a:srgbClr val="00FF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763" name="Line 23">
                      <a:extLst>
                        <a:ext uri="{FF2B5EF4-FFF2-40B4-BE49-F238E27FC236}">
                          <a16:creationId xmlns:a16="http://schemas.microsoft.com/office/drawing/2014/main" id="{9215FB56-1A98-4FAB-9285-72351A3A217C}"/>
                        </a:ext>
                      </a:extLst>
                    </p:cNvPr>
                    <p:cNvSpPr>
                      <a:spLocks noChangeShapeType="1"/>
                    </p:cNvSpPr>
                    <p:nvPr/>
                  </p:nvSpPr>
                  <p:spPr bwMode="auto">
                    <a:xfrm>
                      <a:off x="8460" y="2064"/>
                      <a:ext cx="0" cy="2496"/>
                    </a:xfrm>
                    <a:prstGeom prst="line">
                      <a:avLst/>
                    </a:prstGeom>
                    <a:noFill/>
                    <a:ln w="28575">
                      <a:solidFill>
                        <a:srgbClr val="00FF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764" name="Line 24">
                      <a:extLst>
                        <a:ext uri="{FF2B5EF4-FFF2-40B4-BE49-F238E27FC236}">
                          <a16:creationId xmlns:a16="http://schemas.microsoft.com/office/drawing/2014/main" id="{D1FC6D38-A448-48E7-8668-F99773CBF0A8}"/>
                        </a:ext>
                      </a:extLst>
                    </p:cNvPr>
                    <p:cNvSpPr>
                      <a:spLocks noChangeShapeType="1"/>
                    </p:cNvSpPr>
                    <p:nvPr/>
                  </p:nvSpPr>
                  <p:spPr bwMode="auto">
                    <a:xfrm flipH="1">
                      <a:off x="4680" y="4560"/>
                      <a:ext cx="900" cy="624"/>
                    </a:xfrm>
                    <a:prstGeom prst="line">
                      <a:avLst/>
                    </a:prstGeom>
                    <a:noFill/>
                    <a:ln w="28575">
                      <a:solidFill>
                        <a:srgbClr val="00FF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765" name="Line 25">
                      <a:extLst>
                        <a:ext uri="{FF2B5EF4-FFF2-40B4-BE49-F238E27FC236}">
                          <a16:creationId xmlns:a16="http://schemas.microsoft.com/office/drawing/2014/main" id="{44503DC7-2633-4B5D-ADDA-632A21BC4A72}"/>
                        </a:ext>
                      </a:extLst>
                    </p:cNvPr>
                    <p:cNvSpPr>
                      <a:spLocks noChangeShapeType="1"/>
                    </p:cNvSpPr>
                    <p:nvPr/>
                  </p:nvSpPr>
                  <p:spPr bwMode="auto">
                    <a:xfrm>
                      <a:off x="5580" y="4560"/>
                      <a:ext cx="2880" cy="0"/>
                    </a:xfrm>
                    <a:prstGeom prst="line">
                      <a:avLst/>
                    </a:prstGeom>
                    <a:noFill/>
                    <a:ln w="28575">
                      <a:solidFill>
                        <a:srgbClr val="00FF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766" name="Line 26">
                      <a:extLst>
                        <a:ext uri="{FF2B5EF4-FFF2-40B4-BE49-F238E27FC236}">
                          <a16:creationId xmlns:a16="http://schemas.microsoft.com/office/drawing/2014/main" id="{0E49E843-9BB6-48B3-B5E1-3821A13AAF90}"/>
                        </a:ext>
                      </a:extLst>
                    </p:cNvPr>
                    <p:cNvSpPr>
                      <a:spLocks noChangeShapeType="1"/>
                    </p:cNvSpPr>
                    <p:nvPr/>
                  </p:nvSpPr>
                  <p:spPr bwMode="auto">
                    <a:xfrm>
                      <a:off x="4680" y="3936"/>
                      <a:ext cx="2880" cy="0"/>
                    </a:xfrm>
                    <a:prstGeom prst="line">
                      <a:avLst/>
                    </a:prstGeom>
                    <a:noFill/>
                    <a:ln w="28575">
                      <a:solidFill>
                        <a:srgbClr val="00FF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767" name="Line 27">
                      <a:extLst>
                        <a:ext uri="{FF2B5EF4-FFF2-40B4-BE49-F238E27FC236}">
                          <a16:creationId xmlns:a16="http://schemas.microsoft.com/office/drawing/2014/main" id="{F372E9A1-BAD9-4909-8979-9CB709E9ED06}"/>
                        </a:ext>
                      </a:extLst>
                    </p:cNvPr>
                    <p:cNvSpPr>
                      <a:spLocks noChangeShapeType="1"/>
                    </p:cNvSpPr>
                    <p:nvPr/>
                  </p:nvSpPr>
                  <p:spPr bwMode="auto">
                    <a:xfrm flipV="1">
                      <a:off x="4680" y="3312"/>
                      <a:ext cx="900" cy="624"/>
                    </a:xfrm>
                    <a:prstGeom prst="line">
                      <a:avLst/>
                    </a:prstGeom>
                    <a:noFill/>
                    <a:ln w="28575">
                      <a:solidFill>
                        <a:srgbClr val="00FF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29745" name="Group 28">
                    <a:extLst>
                      <a:ext uri="{FF2B5EF4-FFF2-40B4-BE49-F238E27FC236}">
                        <a16:creationId xmlns:a16="http://schemas.microsoft.com/office/drawing/2014/main" id="{A854F212-E6E5-44D6-BC53-75A1A19FA2D0}"/>
                      </a:ext>
                    </a:extLst>
                  </p:cNvPr>
                  <p:cNvGrpSpPr>
                    <a:grpSpLocks/>
                  </p:cNvGrpSpPr>
                  <p:nvPr/>
                </p:nvGrpSpPr>
                <p:grpSpPr bwMode="auto">
                  <a:xfrm>
                    <a:off x="4680" y="2043"/>
                    <a:ext cx="3780" cy="3120"/>
                    <a:chOff x="4680" y="2064"/>
                    <a:chExt cx="3780" cy="3120"/>
                  </a:xfrm>
                </p:grpSpPr>
                <p:sp>
                  <p:nvSpPr>
                    <p:cNvPr id="47" name="AutoShape 29">
                      <a:extLst>
                        <a:ext uri="{FF2B5EF4-FFF2-40B4-BE49-F238E27FC236}">
                          <a16:creationId xmlns:a16="http://schemas.microsoft.com/office/drawing/2014/main" id="{C1976603-A3E1-4877-BDC0-3E5729D9BA34}"/>
                        </a:ext>
                      </a:extLst>
                    </p:cNvPr>
                    <p:cNvSpPr>
                      <a:spLocks noChangeArrowheads="1"/>
                    </p:cNvSpPr>
                    <p:nvPr/>
                  </p:nvSpPr>
                  <p:spPr bwMode="auto">
                    <a:xfrm>
                      <a:off x="4679" y="2064"/>
                      <a:ext cx="3782" cy="625"/>
                    </a:xfrm>
                    <a:prstGeom prst="parallelogram">
                      <a:avLst>
                        <a:gd name="adj" fmla="val 151442"/>
                      </a:avLst>
                    </a:prstGeom>
                    <a:solidFill>
                      <a:srgbClr val="FFFFFF"/>
                    </a:solidFill>
                    <a:ln w="28575">
                      <a:solidFill>
                        <a:srgbClr val="00FF00"/>
                      </a:solidFill>
                      <a:miter lim="800000"/>
                      <a:headEnd/>
                      <a:tailEnd/>
                    </a:ln>
                  </p:spPr>
                  <p:txBody>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defRPr/>
                      </a:pPr>
                      <a:endParaRPr lang="zh-CN" altLang="en-US" sz="1350"/>
                    </a:p>
                  </p:txBody>
                </p:sp>
                <p:sp>
                  <p:nvSpPr>
                    <p:cNvPr id="29747" name="Line 30">
                      <a:extLst>
                        <a:ext uri="{FF2B5EF4-FFF2-40B4-BE49-F238E27FC236}">
                          <a16:creationId xmlns:a16="http://schemas.microsoft.com/office/drawing/2014/main" id="{E12C696E-8605-483B-BF75-0F3D7921C0A9}"/>
                        </a:ext>
                      </a:extLst>
                    </p:cNvPr>
                    <p:cNvSpPr>
                      <a:spLocks noChangeShapeType="1"/>
                    </p:cNvSpPr>
                    <p:nvPr/>
                  </p:nvSpPr>
                  <p:spPr bwMode="auto">
                    <a:xfrm>
                      <a:off x="4680" y="2688"/>
                      <a:ext cx="0" cy="2496"/>
                    </a:xfrm>
                    <a:prstGeom prst="line">
                      <a:avLst/>
                    </a:prstGeom>
                    <a:noFill/>
                    <a:ln w="28575">
                      <a:solidFill>
                        <a:srgbClr val="00FF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748" name="Line 31">
                      <a:extLst>
                        <a:ext uri="{FF2B5EF4-FFF2-40B4-BE49-F238E27FC236}">
                          <a16:creationId xmlns:a16="http://schemas.microsoft.com/office/drawing/2014/main" id="{DFF785CA-8104-4248-BB37-2F2B341D649C}"/>
                        </a:ext>
                      </a:extLst>
                    </p:cNvPr>
                    <p:cNvSpPr>
                      <a:spLocks noChangeShapeType="1"/>
                    </p:cNvSpPr>
                    <p:nvPr/>
                  </p:nvSpPr>
                  <p:spPr bwMode="auto">
                    <a:xfrm>
                      <a:off x="7560" y="2688"/>
                      <a:ext cx="0" cy="2496"/>
                    </a:xfrm>
                    <a:prstGeom prst="line">
                      <a:avLst/>
                    </a:prstGeom>
                    <a:noFill/>
                    <a:ln w="28575">
                      <a:solidFill>
                        <a:srgbClr val="00FF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749" name="Line 32">
                      <a:extLst>
                        <a:ext uri="{FF2B5EF4-FFF2-40B4-BE49-F238E27FC236}">
                          <a16:creationId xmlns:a16="http://schemas.microsoft.com/office/drawing/2014/main" id="{58DF5CA1-5BCD-4932-8AE1-6172C9B62248}"/>
                        </a:ext>
                      </a:extLst>
                    </p:cNvPr>
                    <p:cNvSpPr>
                      <a:spLocks noChangeShapeType="1"/>
                    </p:cNvSpPr>
                    <p:nvPr/>
                  </p:nvSpPr>
                  <p:spPr bwMode="auto">
                    <a:xfrm flipV="1">
                      <a:off x="7560" y="4560"/>
                      <a:ext cx="900" cy="624"/>
                    </a:xfrm>
                    <a:prstGeom prst="line">
                      <a:avLst/>
                    </a:prstGeom>
                    <a:noFill/>
                    <a:ln w="28575">
                      <a:solidFill>
                        <a:srgbClr val="00FF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750" name="Line 33">
                      <a:extLst>
                        <a:ext uri="{FF2B5EF4-FFF2-40B4-BE49-F238E27FC236}">
                          <a16:creationId xmlns:a16="http://schemas.microsoft.com/office/drawing/2014/main" id="{001AF5E7-1208-489E-A64A-EA1064B8E691}"/>
                        </a:ext>
                      </a:extLst>
                    </p:cNvPr>
                    <p:cNvSpPr>
                      <a:spLocks noChangeShapeType="1"/>
                    </p:cNvSpPr>
                    <p:nvPr/>
                  </p:nvSpPr>
                  <p:spPr bwMode="auto">
                    <a:xfrm>
                      <a:off x="5625" y="2064"/>
                      <a:ext cx="0" cy="2496"/>
                    </a:xfrm>
                    <a:prstGeom prst="line">
                      <a:avLst/>
                    </a:prstGeom>
                    <a:noFill/>
                    <a:ln w="28575">
                      <a:solidFill>
                        <a:srgbClr val="00FF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751" name="Line 34">
                      <a:extLst>
                        <a:ext uri="{FF2B5EF4-FFF2-40B4-BE49-F238E27FC236}">
                          <a16:creationId xmlns:a16="http://schemas.microsoft.com/office/drawing/2014/main" id="{08F9378C-6B63-4218-8F8E-3262E6AD1E2E}"/>
                        </a:ext>
                      </a:extLst>
                    </p:cNvPr>
                    <p:cNvSpPr>
                      <a:spLocks noChangeShapeType="1"/>
                    </p:cNvSpPr>
                    <p:nvPr/>
                  </p:nvSpPr>
                  <p:spPr bwMode="auto">
                    <a:xfrm>
                      <a:off x="5130" y="2376"/>
                      <a:ext cx="2880" cy="0"/>
                    </a:xfrm>
                    <a:prstGeom prst="line">
                      <a:avLst/>
                    </a:prstGeom>
                    <a:noFill/>
                    <a:ln w="28575">
                      <a:solidFill>
                        <a:srgbClr val="00FF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752" name="Line 35">
                      <a:extLst>
                        <a:ext uri="{FF2B5EF4-FFF2-40B4-BE49-F238E27FC236}">
                          <a16:creationId xmlns:a16="http://schemas.microsoft.com/office/drawing/2014/main" id="{993EF157-2E70-4350-AC41-B2120B2756A7}"/>
                        </a:ext>
                      </a:extLst>
                    </p:cNvPr>
                    <p:cNvSpPr>
                      <a:spLocks noChangeShapeType="1"/>
                    </p:cNvSpPr>
                    <p:nvPr/>
                  </p:nvSpPr>
                  <p:spPr bwMode="auto">
                    <a:xfrm flipH="1">
                      <a:off x="6120" y="2064"/>
                      <a:ext cx="900" cy="624"/>
                    </a:xfrm>
                    <a:prstGeom prst="line">
                      <a:avLst/>
                    </a:prstGeom>
                    <a:noFill/>
                    <a:ln w="28575">
                      <a:solidFill>
                        <a:srgbClr val="00FF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753" name="Line 36">
                      <a:extLst>
                        <a:ext uri="{FF2B5EF4-FFF2-40B4-BE49-F238E27FC236}">
                          <a16:creationId xmlns:a16="http://schemas.microsoft.com/office/drawing/2014/main" id="{0251DD84-D805-4810-AB83-C35043CE98D9}"/>
                        </a:ext>
                      </a:extLst>
                    </p:cNvPr>
                    <p:cNvSpPr>
                      <a:spLocks noChangeShapeType="1"/>
                    </p:cNvSpPr>
                    <p:nvPr/>
                  </p:nvSpPr>
                  <p:spPr bwMode="auto">
                    <a:xfrm>
                      <a:off x="6120" y="2688"/>
                      <a:ext cx="0" cy="2496"/>
                    </a:xfrm>
                    <a:prstGeom prst="line">
                      <a:avLst/>
                    </a:prstGeom>
                    <a:noFill/>
                    <a:ln w="28575">
                      <a:solidFill>
                        <a:srgbClr val="00FF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754" name="Line 37">
                      <a:extLst>
                        <a:ext uri="{FF2B5EF4-FFF2-40B4-BE49-F238E27FC236}">
                          <a16:creationId xmlns:a16="http://schemas.microsoft.com/office/drawing/2014/main" id="{00FA3184-7D53-4DFA-9F08-5325A8AD7D0F}"/>
                        </a:ext>
                      </a:extLst>
                    </p:cNvPr>
                    <p:cNvSpPr>
                      <a:spLocks noChangeShapeType="1"/>
                    </p:cNvSpPr>
                    <p:nvPr/>
                  </p:nvSpPr>
                  <p:spPr bwMode="auto">
                    <a:xfrm flipV="1">
                      <a:off x="7560" y="3312"/>
                      <a:ext cx="900" cy="624"/>
                    </a:xfrm>
                    <a:prstGeom prst="line">
                      <a:avLst/>
                    </a:prstGeom>
                    <a:noFill/>
                    <a:ln w="28575">
                      <a:solidFill>
                        <a:srgbClr val="00FF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755" name="Line 38">
                      <a:extLst>
                        <a:ext uri="{FF2B5EF4-FFF2-40B4-BE49-F238E27FC236}">
                          <a16:creationId xmlns:a16="http://schemas.microsoft.com/office/drawing/2014/main" id="{786CAF6A-FFAC-4EED-93D9-494097AFBC05}"/>
                        </a:ext>
                      </a:extLst>
                    </p:cNvPr>
                    <p:cNvSpPr>
                      <a:spLocks noChangeShapeType="1"/>
                    </p:cNvSpPr>
                    <p:nvPr/>
                  </p:nvSpPr>
                  <p:spPr bwMode="auto">
                    <a:xfrm>
                      <a:off x="5580" y="3312"/>
                      <a:ext cx="2880" cy="0"/>
                    </a:xfrm>
                    <a:prstGeom prst="line">
                      <a:avLst/>
                    </a:prstGeom>
                    <a:noFill/>
                    <a:ln w="28575">
                      <a:solidFill>
                        <a:srgbClr val="00FF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756" name="Line 39">
                      <a:extLst>
                        <a:ext uri="{FF2B5EF4-FFF2-40B4-BE49-F238E27FC236}">
                          <a16:creationId xmlns:a16="http://schemas.microsoft.com/office/drawing/2014/main" id="{50DE9200-E852-43A2-8414-E7C5C978F468}"/>
                        </a:ext>
                      </a:extLst>
                    </p:cNvPr>
                    <p:cNvSpPr>
                      <a:spLocks noChangeShapeType="1"/>
                    </p:cNvSpPr>
                    <p:nvPr/>
                  </p:nvSpPr>
                  <p:spPr bwMode="auto">
                    <a:xfrm>
                      <a:off x="7020" y="2064"/>
                      <a:ext cx="0" cy="2496"/>
                    </a:xfrm>
                    <a:prstGeom prst="line">
                      <a:avLst/>
                    </a:prstGeom>
                    <a:noFill/>
                    <a:ln w="28575">
                      <a:solidFill>
                        <a:srgbClr val="00FF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757" name="Line 40">
                      <a:extLst>
                        <a:ext uri="{FF2B5EF4-FFF2-40B4-BE49-F238E27FC236}">
                          <a16:creationId xmlns:a16="http://schemas.microsoft.com/office/drawing/2014/main" id="{C26C7736-D5B5-49A0-BF42-74B8C3D31B75}"/>
                        </a:ext>
                      </a:extLst>
                    </p:cNvPr>
                    <p:cNvSpPr>
                      <a:spLocks noChangeShapeType="1"/>
                    </p:cNvSpPr>
                    <p:nvPr/>
                  </p:nvSpPr>
                  <p:spPr bwMode="auto">
                    <a:xfrm flipH="1">
                      <a:off x="6120" y="4560"/>
                      <a:ext cx="900" cy="624"/>
                    </a:xfrm>
                    <a:prstGeom prst="line">
                      <a:avLst/>
                    </a:prstGeom>
                    <a:noFill/>
                    <a:ln w="28575">
                      <a:solidFill>
                        <a:srgbClr val="00FF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758" name="Line 41">
                      <a:extLst>
                        <a:ext uri="{FF2B5EF4-FFF2-40B4-BE49-F238E27FC236}">
                          <a16:creationId xmlns:a16="http://schemas.microsoft.com/office/drawing/2014/main" id="{86B3B8AB-00C3-41FE-9A07-083435143275}"/>
                        </a:ext>
                      </a:extLst>
                    </p:cNvPr>
                    <p:cNvSpPr>
                      <a:spLocks noChangeShapeType="1"/>
                    </p:cNvSpPr>
                    <p:nvPr/>
                  </p:nvSpPr>
                  <p:spPr bwMode="auto">
                    <a:xfrm>
                      <a:off x="5070" y="3624"/>
                      <a:ext cx="2880" cy="0"/>
                    </a:xfrm>
                    <a:prstGeom prst="line">
                      <a:avLst/>
                    </a:prstGeom>
                    <a:noFill/>
                    <a:ln w="28575">
                      <a:solidFill>
                        <a:srgbClr val="00FF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759" name="Line 42">
                      <a:extLst>
                        <a:ext uri="{FF2B5EF4-FFF2-40B4-BE49-F238E27FC236}">
                          <a16:creationId xmlns:a16="http://schemas.microsoft.com/office/drawing/2014/main" id="{A32484F3-2BF8-459F-98FE-7CE02C546B63}"/>
                        </a:ext>
                      </a:extLst>
                    </p:cNvPr>
                    <p:cNvSpPr>
                      <a:spLocks noChangeShapeType="1"/>
                    </p:cNvSpPr>
                    <p:nvPr/>
                  </p:nvSpPr>
                  <p:spPr bwMode="auto">
                    <a:xfrm>
                      <a:off x="5115" y="4872"/>
                      <a:ext cx="2880" cy="0"/>
                    </a:xfrm>
                    <a:prstGeom prst="line">
                      <a:avLst/>
                    </a:prstGeom>
                    <a:noFill/>
                    <a:ln w="28575">
                      <a:solidFill>
                        <a:srgbClr val="00FF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760" name="Line 43">
                      <a:extLst>
                        <a:ext uri="{FF2B5EF4-FFF2-40B4-BE49-F238E27FC236}">
                          <a16:creationId xmlns:a16="http://schemas.microsoft.com/office/drawing/2014/main" id="{4313719E-9077-4D2C-B00F-ACB2AED92DF3}"/>
                        </a:ext>
                      </a:extLst>
                    </p:cNvPr>
                    <p:cNvSpPr>
                      <a:spLocks noChangeShapeType="1"/>
                    </p:cNvSpPr>
                    <p:nvPr/>
                  </p:nvSpPr>
                  <p:spPr bwMode="auto">
                    <a:xfrm>
                      <a:off x="6555" y="2376"/>
                      <a:ext cx="0" cy="2496"/>
                    </a:xfrm>
                    <a:prstGeom prst="line">
                      <a:avLst/>
                    </a:prstGeom>
                    <a:noFill/>
                    <a:ln w="28575">
                      <a:solidFill>
                        <a:srgbClr val="00FF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761" name="Line 44">
                      <a:extLst>
                        <a:ext uri="{FF2B5EF4-FFF2-40B4-BE49-F238E27FC236}">
                          <a16:creationId xmlns:a16="http://schemas.microsoft.com/office/drawing/2014/main" id="{BE8A8BBD-AFD7-4EC2-82D4-D0A1554F00A5}"/>
                        </a:ext>
                      </a:extLst>
                    </p:cNvPr>
                    <p:cNvSpPr>
                      <a:spLocks noChangeShapeType="1"/>
                    </p:cNvSpPr>
                    <p:nvPr/>
                  </p:nvSpPr>
                  <p:spPr bwMode="auto">
                    <a:xfrm flipH="1">
                      <a:off x="6120" y="3312"/>
                      <a:ext cx="900" cy="624"/>
                    </a:xfrm>
                    <a:prstGeom prst="line">
                      <a:avLst/>
                    </a:prstGeom>
                    <a:noFill/>
                    <a:ln w="28575">
                      <a:solidFill>
                        <a:srgbClr val="00FF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sp>
              <p:nvSpPr>
                <p:cNvPr id="29743" name="Line 45">
                  <a:extLst>
                    <a:ext uri="{FF2B5EF4-FFF2-40B4-BE49-F238E27FC236}">
                      <a16:creationId xmlns:a16="http://schemas.microsoft.com/office/drawing/2014/main" id="{B9C4FA47-20E0-40B1-A67F-5AC91C98DC78}"/>
                    </a:ext>
                  </a:extLst>
                </p:cNvPr>
                <p:cNvSpPr>
                  <a:spLocks noChangeShapeType="1"/>
                </p:cNvSpPr>
                <p:nvPr/>
              </p:nvSpPr>
              <p:spPr bwMode="auto">
                <a:xfrm>
                  <a:off x="5160" y="2376"/>
                  <a:ext cx="0" cy="2496"/>
                </a:xfrm>
                <a:prstGeom prst="line">
                  <a:avLst/>
                </a:prstGeom>
                <a:noFill/>
                <a:ln w="28575">
                  <a:solidFill>
                    <a:srgbClr val="00FF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5" name="Oval 46">
                <a:extLst>
                  <a:ext uri="{FF2B5EF4-FFF2-40B4-BE49-F238E27FC236}">
                    <a16:creationId xmlns:a16="http://schemas.microsoft.com/office/drawing/2014/main" id="{16BF88CE-7991-479D-ABAA-196E155A791B}"/>
                  </a:ext>
                </a:extLst>
              </p:cNvPr>
              <p:cNvSpPr>
                <a:spLocks noChangeArrowheads="1"/>
              </p:cNvSpPr>
              <p:nvPr/>
            </p:nvSpPr>
            <p:spPr bwMode="auto">
              <a:xfrm>
                <a:off x="4590" y="5059"/>
                <a:ext cx="181" cy="180"/>
              </a:xfrm>
              <a:prstGeom prst="ellipse">
                <a:avLst/>
              </a:prstGeom>
              <a:solidFill>
                <a:srgbClr val="FF0000"/>
              </a:solidFill>
              <a:ln w="9525">
                <a:solidFill>
                  <a:srgbClr val="FF0000"/>
                </a:solidFill>
                <a:round/>
                <a:headEnd/>
                <a:tailEnd/>
              </a:ln>
            </p:spPr>
            <p:txBody>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defRPr/>
                </a:pPr>
                <a:endParaRPr lang="zh-CN" altLang="en-US" sz="1350"/>
              </a:p>
            </p:txBody>
          </p:sp>
          <p:sp>
            <p:nvSpPr>
              <p:cNvPr id="16" name="Oval 47">
                <a:extLst>
                  <a:ext uri="{FF2B5EF4-FFF2-40B4-BE49-F238E27FC236}">
                    <a16:creationId xmlns:a16="http://schemas.microsoft.com/office/drawing/2014/main" id="{F91C2E58-F3F4-40DE-A707-7970289812A1}"/>
                  </a:ext>
                </a:extLst>
              </p:cNvPr>
              <p:cNvSpPr>
                <a:spLocks noChangeArrowheads="1"/>
              </p:cNvSpPr>
              <p:nvPr/>
            </p:nvSpPr>
            <p:spPr bwMode="auto">
              <a:xfrm>
                <a:off x="6014" y="5103"/>
                <a:ext cx="181" cy="180"/>
              </a:xfrm>
              <a:prstGeom prst="ellipse">
                <a:avLst/>
              </a:prstGeom>
              <a:solidFill>
                <a:srgbClr val="FF0000"/>
              </a:solidFill>
              <a:ln w="9525">
                <a:solidFill>
                  <a:srgbClr val="FF0000"/>
                </a:solidFill>
                <a:round/>
                <a:headEnd/>
                <a:tailEnd/>
              </a:ln>
            </p:spPr>
            <p:txBody>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defRPr/>
                </a:pPr>
                <a:endParaRPr lang="zh-CN" altLang="en-US" sz="1350"/>
              </a:p>
            </p:txBody>
          </p:sp>
          <p:sp>
            <p:nvSpPr>
              <p:cNvPr id="17" name="Oval 48">
                <a:extLst>
                  <a:ext uri="{FF2B5EF4-FFF2-40B4-BE49-F238E27FC236}">
                    <a16:creationId xmlns:a16="http://schemas.microsoft.com/office/drawing/2014/main" id="{61E776D0-BAB9-4A3C-B888-56E3CF12F9DD}"/>
                  </a:ext>
                </a:extLst>
              </p:cNvPr>
              <p:cNvSpPr>
                <a:spLocks noChangeArrowheads="1"/>
              </p:cNvSpPr>
              <p:nvPr/>
            </p:nvSpPr>
            <p:spPr bwMode="auto">
              <a:xfrm>
                <a:off x="7456" y="5074"/>
                <a:ext cx="178" cy="180"/>
              </a:xfrm>
              <a:prstGeom prst="ellipse">
                <a:avLst/>
              </a:prstGeom>
              <a:solidFill>
                <a:srgbClr val="FF0000"/>
              </a:solidFill>
              <a:ln w="9525">
                <a:solidFill>
                  <a:srgbClr val="FF0000"/>
                </a:solidFill>
                <a:round/>
                <a:headEnd/>
                <a:tailEnd/>
              </a:ln>
            </p:spPr>
            <p:txBody>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defRPr/>
                </a:pPr>
                <a:endParaRPr lang="zh-CN" altLang="en-US" sz="1350"/>
              </a:p>
            </p:txBody>
          </p:sp>
          <p:sp>
            <p:nvSpPr>
              <p:cNvPr id="18" name="Oval 49">
                <a:extLst>
                  <a:ext uri="{FF2B5EF4-FFF2-40B4-BE49-F238E27FC236}">
                    <a16:creationId xmlns:a16="http://schemas.microsoft.com/office/drawing/2014/main" id="{8FC36797-F54C-491F-A78B-5CB4CFBB6B7B}"/>
                  </a:ext>
                </a:extLst>
              </p:cNvPr>
              <p:cNvSpPr>
                <a:spLocks noChangeArrowheads="1"/>
              </p:cNvSpPr>
              <p:nvPr/>
            </p:nvSpPr>
            <p:spPr bwMode="auto">
              <a:xfrm>
                <a:off x="5535" y="4436"/>
                <a:ext cx="178" cy="180"/>
              </a:xfrm>
              <a:prstGeom prst="ellipse">
                <a:avLst/>
              </a:prstGeom>
              <a:solidFill>
                <a:srgbClr val="FF0000"/>
              </a:solidFill>
              <a:ln w="9525">
                <a:solidFill>
                  <a:srgbClr val="FF0000"/>
                </a:solidFill>
                <a:round/>
                <a:headEnd/>
                <a:tailEnd/>
              </a:ln>
            </p:spPr>
            <p:txBody>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defRPr/>
                </a:pPr>
                <a:endParaRPr lang="zh-CN" altLang="en-US" sz="1350"/>
              </a:p>
            </p:txBody>
          </p:sp>
          <p:sp>
            <p:nvSpPr>
              <p:cNvPr id="19" name="Oval 50">
                <a:extLst>
                  <a:ext uri="{FF2B5EF4-FFF2-40B4-BE49-F238E27FC236}">
                    <a16:creationId xmlns:a16="http://schemas.microsoft.com/office/drawing/2014/main" id="{D35CAA84-B330-4900-A4BA-2C83C64A307E}"/>
                  </a:ext>
                </a:extLst>
              </p:cNvPr>
              <p:cNvSpPr>
                <a:spLocks noChangeArrowheads="1"/>
              </p:cNvSpPr>
              <p:nvPr/>
            </p:nvSpPr>
            <p:spPr bwMode="auto">
              <a:xfrm>
                <a:off x="6915" y="4469"/>
                <a:ext cx="181" cy="180"/>
              </a:xfrm>
              <a:prstGeom prst="ellipse">
                <a:avLst/>
              </a:prstGeom>
              <a:solidFill>
                <a:srgbClr val="FF0000"/>
              </a:solidFill>
              <a:ln w="9525">
                <a:solidFill>
                  <a:srgbClr val="FF0000"/>
                </a:solidFill>
                <a:round/>
                <a:headEnd/>
                <a:tailEnd/>
              </a:ln>
            </p:spPr>
            <p:txBody>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defRPr/>
                </a:pPr>
                <a:endParaRPr lang="zh-CN" altLang="en-US" sz="1350"/>
              </a:p>
            </p:txBody>
          </p:sp>
          <p:sp>
            <p:nvSpPr>
              <p:cNvPr id="20" name="Oval 51">
                <a:extLst>
                  <a:ext uri="{FF2B5EF4-FFF2-40B4-BE49-F238E27FC236}">
                    <a16:creationId xmlns:a16="http://schemas.microsoft.com/office/drawing/2014/main" id="{A6010B2E-C130-4EEB-A662-E9E579955C3D}"/>
                  </a:ext>
                </a:extLst>
              </p:cNvPr>
              <p:cNvSpPr>
                <a:spLocks noChangeArrowheads="1"/>
              </p:cNvSpPr>
              <p:nvPr/>
            </p:nvSpPr>
            <p:spPr bwMode="auto">
              <a:xfrm>
                <a:off x="8354" y="4433"/>
                <a:ext cx="181" cy="180"/>
              </a:xfrm>
              <a:prstGeom prst="ellipse">
                <a:avLst/>
              </a:prstGeom>
              <a:solidFill>
                <a:srgbClr val="FF0000"/>
              </a:solidFill>
              <a:ln w="9525">
                <a:solidFill>
                  <a:srgbClr val="FF0000"/>
                </a:solidFill>
                <a:round/>
                <a:headEnd/>
                <a:tailEnd/>
              </a:ln>
            </p:spPr>
            <p:txBody>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defRPr/>
                </a:pPr>
                <a:endParaRPr lang="zh-CN" altLang="en-US" sz="1350"/>
              </a:p>
            </p:txBody>
          </p:sp>
          <p:sp>
            <p:nvSpPr>
              <p:cNvPr id="21" name="Oval 52">
                <a:extLst>
                  <a:ext uri="{FF2B5EF4-FFF2-40B4-BE49-F238E27FC236}">
                    <a16:creationId xmlns:a16="http://schemas.microsoft.com/office/drawing/2014/main" id="{3145B6B7-48D2-424B-A9A4-1424F09F7A2E}"/>
                  </a:ext>
                </a:extLst>
              </p:cNvPr>
              <p:cNvSpPr>
                <a:spLocks noChangeArrowheads="1"/>
              </p:cNvSpPr>
              <p:nvPr/>
            </p:nvSpPr>
            <p:spPr bwMode="auto">
              <a:xfrm>
                <a:off x="5071" y="4762"/>
                <a:ext cx="178" cy="180"/>
              </a:xfrm>
              <a:prstGeom prst="ellipse">
                <a:avLst/>
              </a:prstGeom>
              <a:solidFill>
                <a:srgbClr val="FF0000"/>
              </a:solidFill>
              <a:ln w="9525">
                <a:solidFill>
                  <a:srgbClr val="FF0000"/>
                </a:solidFill>
                <a:round/>
                <a:headEnd/>
                <a:tailEnd/>
              </a:ln>
            </p:spPr>
            <p:txBody>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defRPr/>
                </a:pPr>
                <a:endParaRPr lang="zh-CN" altLang="en-US" sz="1350"/>
              </a:p>
            </p:txBody>
          </p:sp>
          <p:sp>
            <p:nvSpPr>
              <p:cNvPr id="22" name="Oval 53">
                <a:extLst>
                  <a:ext uri="{FF2B5EF4-FFF2-40B4-BE49-F238E27FC236}">
                    <a16:creationId xmlns:a16="http://schemas.microsoft.com/office/drawing/2014/main" id="{F32BCA4B-64D1-48E2-97A4-20D8AA1221B3}"/>
                  </a:ext>
                </a:extLst>
              </p:cNvPr>
              <p:cNvSpPr>
                <a:spLocks noChangeArrowheads="1"/>
              </p:cNvSpPr>
              <p:nvPr/>
            </p:nvSpPr>
            <p:spPr bwMode="auto">
              <a:xfrm>
                <a:off x="6451" y="4738"/>
                <a:ext cx="178" cy="180"/>
              </a:xfrm>
              <a:prstGeom prst="ellipse">
                <a:avLst/>
              </a:prstGeom>
              <a:solidFill>
                <a:srgbClr val="FF0000"/>
              </a:solidFill>
              <a:ln w="9525">
                <a:solidFill>
                  <a:srgbClr val="FF0000"/>
                </a:solidFill>
                <a:round/>
                <a:headEnd/>
                <a:tailEnd/>
              </a:ln>
            </p:spPr>
            <p:txBody>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defRPr/>
                </a:pPr>
                <a:endParaRPr lang="zh-CN" altLang="en-US" sz="1350"/>
              </a:p>
            </p:txBody>
          </p:sp>
          <p:sp>
            <p:nvSpPr>
              <p:cNvPr id="23" name="Oval 54">
                <a:extLst>
                  <a:ext uri="{FF2B5EF4-FFF2-40B4-BE49-F238E27FC236}">
                    <a16:creationId xmlns:a16="http://schemas.microsoft.com/office/drawing/2014/main" id="{CB0A4947-9BE4-4B38-8D8D-C0827E07A050}"/>
                  </a:ext>
                </a:extLst>
              </p:cNvPr>
              <p:cNvSpPr>
                <a:spLocks noChangeArrowheads="1"/>
              </p:cNvSpPr>
              <p:nvPr/>
            </p:nvSpPr>
            <p:spPr bwMode="auto">
              <a:xfrm>
                <a:off x="7920" y="4777"/>
                <a:ext cx="181" cy="180"/>
              </a:xfrm>
              <a:prstGeom prst="ellipse">
                <a:avLst/>
              </a:prstGeom>
              <a:solidFill>
                <a:srgbClr val="FF0000"/>
              </a:solidFill>
              <a:ln w="9525">
                <a:solidFill>
                  <a:srgbClr val="FF0000"/>
                </a:solidFill>
                <a:round/>
                <a:headEnd/>
                <a:tailEnd/>
              </a:ln>
            </p:spPr>
            <p:txBody>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defRPr/>
                </a:pPr>
                <a:endParaRPr lang="zh-CN" altLang="en-US" sz="1350"/>
              </a:p>
            </p:txBody>
          </p:sp>
          <p:sp>
            <p:nvSpPr>
              <p:cNvPr id="24" name="Oval 55">
                <a:extLst>
                  <a:ext uri="{FF2B5EF4-FFF2-40B4-BE49-F238E27FC236}">
                    <a16:creationId xmlns:a16="http://schemas.microsoft.com/office/drawing/2014/main" id="{3DDF17A8-39DA-48E5-A008-7E809EECB1DE}"/>
                  </a:ext>
                </a:extLst>
              </p:cNvPr>
              <p:cNvSpPr>
                <a:spLocks noChangeArrowheads="1"/>
              </p:cNvSpPr>
              <p:nvPr/>
            </p:nvSpPr>
            <p:spPr bwMode="auto">
              <a:xfrm>
                <a:off x="4575" y="3862"/>
                <a:ext cx="181" cy="180"/>
              </a:xfrm>
              <a:prstGeom prst="ellipse">
                <a:avLst/>
              </a:prstGeom>
              <a:solidFill>
                <a:srgbClr val="FF0000"/>
              </a:solidFill>
              <a:ln w="9525">
                <a:solidFill>
                  <a:srgbClr val="FF0000"/>
                </a:solidFill>
                <a:round/>
                <a:headEnd/>
                <a:tailEnd/>
              </a:ln>
            </p:spPr>
            <p:txBody>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defRPr/>
                </a:pPr>
                <a:endParaRPr lang="zh-CN" altLang="en-US" sz="1350"/>
              </a:p>
            </p:txBody>
          </p:sp>
          <p:sp>
            <p:nvSpPr>
              <p:cNvPr id="25" name="Oval 56">
                <a:extLst>
                  <a:ext uri="{FF2B5EF4-FFF2-40B4-BE49-F238E27FC236}">
                    <a16:creationId xmlns:a16="http://schemas.microsoft.com/office/drawing/2014/main" id="{02456236-CDDA-49AD-9886-1FCD43552DA3}"/>
                  </a:ext>
                </a:extLst>
              </p:cNvPr>
              <p:cNvSpPr>
                <a:spLocks noChangeArrowheads="1"/>
              </p:cNvSpPr>
              <p:nvPr/>
            </p:nvSpPr>
            <p:spPr bwMode="auto">
              <a:xfrm>
                <a:off x="6014" y="3832"/>
                <a:ext cx="181" cy="180"/>
              </a:xfrm>
              <a:prstGeom prst="ellipse">
                <a:avLst/>
              </a:prstGeom>
              <a:solidFill>
                <a:srgbClr val="FF0000"/>
              </a:solidFill>
              <a:ln w="9525">
                <a:solidFill>
                  <a:srgbClr val="FF0000"/>
                </a:solidFill>
                <a:round/>
                <a:headEnd/>
                <a:tailEnd/>
              </a:ln>
            </p:spPr>
            <p:txBody>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defRPr/>
                </a:pPr>
                <a:endParaRPr lang="zh-CN" altLang="en-US" sz="1350"/>
              </a:p>
            </p:txBody>
          </p:sp>
          <p:sp>
            <p:nvSpPr>
              <p:cNvPr id="26" name="Oval 57">
                <a:extLst>
                  <a:ext uri="{FF2B5EF4-FFF2-40B4-BE49-F238E27FC236}">
                    <a16:creationId xmlns:a16="http://schemas.microsoft.com/office/drawing/2014/main" id="{7B6E372C-BE6F-4326-B2DD-471CA57BCBE8}"/>
                  </a:ext>
                </a:extLst>
              </p:cNvPr>
              <p:cNvSpPr>
                <a:spLocks noChangeArrowheads="1"/>
              </p:cNvSpPr>
              <p:nvPr/>
            </p:nvSpPr>
            <p:spPr bwMode="auto">
              <a:xfrm>
                <a:off x="7456" y="3862"/>
                <a:ext cx="178" cy="180"/>
              </a:xfrm>
              <a:prstGeom prst="ellipse">
                <a:avLst/>
              </a:prstGeom>
              <a:solidFill>
                <a:srgbClr val="FF0000"/>
              </a:solidFill>
              <a:ln w="9525">
                <a:solidFill>
                  <a:srgbClr val="FF0000"/>
                </a:solidFill>
                <a:round/>
                <a:headEnd/>
                <a:tailEnd/>
              </a:ln>
            </p:spPr>
            <p:txBody>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defRPr/>
                </a:pPr>
                <a:endParaRPr lang="zh-CN" altLang="en-US" sz="1350"/>
              </a:p>
            </p:txBody>
          </p:sp>
          <p:sp>
            <p:nvSpPr>
              <p:cNvPr id="27" name="Oval 58">
                <a:extLst>
                  <a:ext uri="{FF2B5EF4-FFF2-40B4-BE49-F238E27FC236}">
                    <a16:creationId xmlns:a16="http://schemas.microsoft.com/office/drawing/2014/main" id="{FED3DB9A-636A-4AB5-B3BB-A662B74F96A7}"/>
                  </a:ext>
                </a:extLst>
              </p:cNvPr>
              <p:cNvSpPr>
                <a:spLocks noChangeArrowheads="1"/>
              </p:cNvSpPr>
              <p:nvPr/>
            </p:nvSpPr>
            <p:spPr bwMode="auto">
              <a:xfrm>
                <a:off x="7890" y="3527"/>
                <a:ext cx="181" cy="183"/>
              </a:xfrm>
              <a:prstGeom prst="ellipse">
                <a:avLst/>
              </a:prstGeom>
              <a:solidFill>
                <a:srgbClr val="FF0000"/>
              </a:solidFill>
              <a:ln w="9525">
                <a:solidFill>
                  <a:srgbClr val="FF0000"/>
                </a:solidFill>
                <a:round/>
                <a:headEnd/>
                <a:tailEnd/>
              </a:ln>
            </p:spPr>
            <p:txBody>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defRPr/>
                </a:pPr>
                <a:endParaRPr lang="zh-CN" altLang="en-US" sz="1350"/>
              </a:p>
            </p:txBody>
          </p:sp>
          <p:sp>
            <p:nvSpPr>
              <p:cNvPr id="28" name="Oval 59">
                <a:extLst>
                  <a:ext uri="{FF2B5EF4-FFF2-40B4-BE49-F238E27FC236}">
                    <a16:creationId xmlns:a16="http://schemas.microsoft.com/office/drawing/2014/main" id="{A9022EE2-EF22-4028-895D-0069C7FD4A53}"/>
                  </a:ext>
                </a:extLst>
              </p:cNvPr>
              <p:cNvSpPr>
                <a:spLocks noChangeArrowheads="1"/>
              </p:cNvSpPr>
              <p:nvPr/>
            </p:nvSpPr>
            <p:spPr bwMode="auto">
              <a:xfrm>
                <a:off x="5039" y="3527"/>
                <a:ext cx="181" cy="183"/>
              </a:xfrm>
              <a:prstGeom prst="ellipse">
                <a:avLst/>
              </a:prstGeom>
              <a:solidFill>
                <a:srgbClr val="FF0000"/>
              </a:solidFill>
              <a:ln w="9525">
                <a:solidFill>
                  <a:srgbClr val="FF0000"/>
                </a:solidFill>
                <a:round/>
                <a:headEnd/>
                <a:tailEnd/>
              </a:ln>
            </p:spPr>
            <p:txBody>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defRPr/>
                </a:pPr>
                <a:endParaRPr lang="zh-CN" altLang="en-US" sz="1350"/>
              </a:p>
            </p:txBody>
          </p:sp>
          <p:sp>
            <p:nvSpPr>
              <p:cNvPr id="29" name="Oval 60">
                <a:extLst>
                  <a:ext uri="{FF2B5EF4-FFF2-40B4-BE49-F238E27FC236}">
                    <a16:creationId xmlns:a16="http://schemas.microsoft.com/office/drawing/2014/main" id="{6322C072-1C35-4F42-A8C4-548CD90C162D}"/>
                  </a:ext>
                </a:extLst>
              </p:cNvPr>
              <p:cNvSpPr>
                <a:spLocks noChangeArrowheads="1"/>
              </p:cNvSpPr>
              <p:nvPr/>
            </p:nvSpPr>
            <p:spPr bwMode="auto">
              <a:xfrm>
                <a:off x="5535" y="3177"/>
                <a:ext cx="178" cy="180"/>
              </a:xfrm>
              <a:prstGeom prst="ellipse">
                <a:avLst/>
              </a:prstGeom>
              <a:solidFill>
                <a:srgbClr val="FF0000"/>
              </a:solidFill>
              <a:ln w="9525">
                <a:solidFill>
                  <a:srgbClr val="FF0000"/>
                </a:solidFill>
                <a:round/>
                <a:headEnd/>
                <a:tailEnd/>
              </a:ln>
            </p:spPr>
            <p:txBody>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defRPr/>
                </a:pPr>
                <a:endParaRPr lang="zh-CN" altLang="en-US" sz="1350"/>
              </a:p>
            </p:txBody>
          </p:sp>
          <p:sp>
            <p:nvSpPr>
              <p:cNvPr id="30" name="Oval 61">
                <a:extLst>
                  <a:ext uri="{FF2B5EF4-FFF2-40B4-BE49-F238E27FC236}">
                    <a16:creationId xmlns:a16="http://schemas.microsoft.com/office/drawing/2014/main" id="{7A077CA0-2FBC-4275-859B-2B02E78BFBDD}"/>
                  </a:ext>
                </a:extLst>
              </p:cNvPr>
              <p:cNvSpPr>
                <a:spLocks noChangeArrowheads="1"/>
              </p:cNvSpPr>
              <p:nvPr/>
            </p:nvSpPr>
            <p:spPr bwMode="auto">
              <a:xfrm>
                <a:off x="6451" y="3527"/>
                <a:ext cx="178" cy="183"/>
              </a:xfrm>
              <a:prstGeom prst="ellipse">
                <a:avLst/>
              </a:prstGeom>
              <a:solidFill>
                <a:srgbClr val="FF0000"/>
              </a:solidFill>
              <a:ln w="9525">
                <a:solidFill>
                  <a:srgbClr val="FF0000"/>
                </a:solidFill>
                <a:round/>
                <a:headEnd/>
                <a:tailEnd/>
              </a:ln>
            </p:spPr>
            <p:txBody>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defRPr/>
                </a:pPr>
                <a:endParaRPr lang="zh-CN" altLang="en-US" sz="1350"/>
              </a:p>
            </p:txBody>
          </p:sp>
          <p:sp>
            <p:nvSpPr>
              <p:cNvPr id="31" name="Oval 62">
                <a:extLst>
                  <a:ext uri="{FF2B5EF4-FFF2-40B4-BE49-F238E27FC236}">
                    <a16:creationId xmlns:a16="http://schemas.microsoft.com/office/drawing/2014/main" id="{EB9FFE42-12B5-404D-BF1D-F57DC9CDCD00}"/>
                  </a:ext>
                </a:extLst>
              </p:cNvPr>
              <p:cNvSpPr>
                <a:spLocks noChangeArrowheads="1"/>
              </p:cNvSpPr>
              <p:nvPr/>
            </p:nvSpPr>
            <p:spPr bwMode="auto">
              <a:xfrm>
                <a:off x="6944" y="3162"/>
                <a:ext cx="181" cy="180"/>
              </a:xfrm>
              <a:prstGeom prst="ellipse">
                <a:avLst/>
              </a:prstGeom>
              <a:solidFill>
                <a:srgbClr val="FF0000"/>
              </a:solidFill>
              <a:ln w="9525">
                <a:solidFill>
                  <a:srgbClr val="FF0000"/>
                </a:solidFill>
                <a:round/>
                <a:headEnd/>
                <a:tailEnd/>
              </a:ln>
            </p:spPr>
            <p:txBody>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defRPr/>
                </a:pPr>
                <a:endParaRPr lang="zh-CN" altLang="en-US" sz="1350"/>
              </a:p>
            </p:txBody>
          </p:sp>
          <p:sp>
            <p:nvSpPr>
              <p:cNvPr id="32" name="Oval 63">
                <a:extLst>
                  <a:ext uri="{FF2B5EF4-FFF2-40B4-BE49-F238E27FC236}">
                    <a16:creationId xmlns:a16="http://schemas.microsoft.com/office/drawing/2014/main" id="{2AFFC5C3-8123-4F0C-B7D2-968DC0B47B20}"/>
                  </a:ext>
                </a:extLst>
              </p:cNvPr>
              <p:cNvSpPr>
                <a:spLocks noChangeArrowheads="1"/>
              </p:cNvSpPr>
              <p:nvPr/>
            </p:nvSpPr>
            <p:spPr bwMode="auto">
              <a:xfrm>
                <a:off x="8339" y="3216"/>
                <a:ext cx="181" cy="180"/>
              </a:xfrm>
              <a:prstGeom prst="ellipse">
                <a:avLst/>
              </a:prstGeom>
              <a:solidFill>
                <a:srgbClr val="FF0000"/>
              </a:solidFill>
              <a:ln w="9525">
                <a:solidFill>
                  <a:srgbClr val="FF0000"/>
                </a:solidFill>
                <a:round/>
                <a:headEnd/>
                <a:tailEnd/>
              </a:ln>
            </p:spPr>
            <p:txBody>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defRPr/>
                </a:pPr>
                <a:endParaRPr lang="zh-CN" altLang="en-US" sz="1350"/>
              </a:p>
            </p:txBody>
          </p:sp>
          <p:sp>
            <p:nvSpPr>
              <p:cNvPr id="33" name="Oval 64">
                <a:extLst>
                  <a:ext uri="{FF2B5EF4-FFF2-40B4-BE49-F238E27FC236}">
                    <a16:creationId xmlns:a16="http://schemas.microsoft.com/office/drawing/2014/main" id="{7204906A-D4C9-4AE7-8E96-9772397F38B7}"/>
                  </a:ext>
                </a:extLst>
              </p:cNvPr>
              <p:cNvSpPr>
                <a:spLocks noChangeArrowheads="1"/>
              </p:cNvSpPr>
              <p:nvPr/>
            </p:nvSpPr>
            <p:spPr bwMode="auto">
              <a:xfrm>
                <a:off x="4590" y="2584"/>
                <a:ext cx="181" cy="180"/>
              </a:xfrm>
              <a:prstGeom prst="ellipse">
                <a:avLst/>
              </a:prstGeom>
              <a:solidFill>
                <a:srgbClr val="FF0000"/>
              </a:solidFill>
              <a:ln w="9525">
                <a:solidFill>
                  <a:srgbClr val="FF0000"/>
                </a:solidFill>
                <a:round/>
                <a:headEnd/>
                <a:tailEnd/>
              </a:ln>
            </p:spPr>
            <p:txBody>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defRPr/>
                </a:pPr>
                <a:endParaRPr lang="zh-CN" altLang="en-US" sz="1350"/>
              </a:p>
            </p:txBody>
          </p:sp>
          <p:sp>
            <p:nvSpPr>
              <p:cNvPr id="34" name="Oval 65">
                <a:extLst>
                  <a:ext uri="{FF2B5EF4-FFF2-40B4-BE49-F238E27FC236}">
                    <a16:creationId xmlns:a16="http://schemas.microsoft.com/office/drawing/2014/main" id="{9A7773A9-DFFB-4336-9AA9-5B4C091244CD}"/>
                  </a:ext>
                </a:extLst>
              </p:cNvPr>
              <p:cNvSpPr>
                <a:spLocks noChangeArrowheads="1"/>
              </p:cNvSpPr>
              <p:nvPr/>
            </p:nvSpPr>
            <p:spPr bwMode="auto">
              <a:xfrm>
                <a:off x="6044" y="2599"/>
                <a:ext cx="181" cy="180"/>
              </a:xfrm>
              <a:prstGeom prst="ellipse">
                <a:avLst/>
              </a:prstGeom>
              <a:solidFill>
                <a:srgbClr val="FF0000"/>
              </a:solidFill>
              <a:ln w="9525">
                <a:solidFill>
                  <a:srgbClr val="FF0000"/>
                </a:solidFill>
                <a:round/>
                <a:headEnd/>
                <a:tailEnd/>
              </a:ln>
            </p:spPr>
            <p:txBody>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defRPr/>
                </a:pPr>
                <a:endParaRPr lang="zh-CN" altLang="en-US" sz="1350"/>
              </a:p>
            </p:txBody>
          </p:sp>
          <p:sp>
            <p:nvSpPr>
              <p:cNvPr id="35" name="Oval 66">
                <a:extLst>
                  <a:ext uri="{FF2B5EF4-FFF2-40B4-BE49-F238E27FC236}">
                    <a16:creationId xmlns:a16="http://schemas.microsoft.com/office/drawing/2014/main" id="{EC3BD16A-02C1-4A66-A38D-88F5134957FD}"/>
                  </a:ext>
                </a:extLst>
              </p:cNvPr>
              <p:cNvSpPr>
                <a:spLocks noChangeArrowheads="1"/>
              </p:cNvSpPr>
              <p:nvPr/>
            </p:nvSpPr>
            <p:spPr bwMode="auto">
              <a:xfrm>
                <a:off x="7456" y="2584"/>
                <a:ext cx="178" cy="180"/>
              </a:xfrm>
              <a:prstGeom prst="ellipse">
                <a:avLst/>
              </a:prstGeom>
              <a:solidFill>
                <a:srgbClr val="FF0000"/>
              </a:solidFill>
              <a:ln w="9525">
                <a:solidFill>
                  <a:srgbClr val="FF0000"/>
                </a:solidFill>
                <a:round/>
                <a:headEnd/>
                <a:tailEnd/>
              </a:ln>
            </p:spPr>
            <p:txBody>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defRPr/>
                </a:pPr>
                <a:endParaRPr lang="zh-CN" altLang="en-US" sz="1350"/>
              </a:p>
            </p:txBody>
          </p:sp>
          <p:sp>
            <p:nvSpPr>
              <p:cNvPr id="36" name="Oval 67">
                <a:extLst>
                  <a:ext uri="{FF2B5EF4-FFF2-40B4-BE49-F238E27FC236}">
                    <a16:creationId xmlns:a16="http://schemas.microsoft.com/office/drawing/2014/main" id="{E5EB8DCD-2A74-4D58-8912-9F451F0B8192}"/>
                  </a:ext>
                </a:extLst>
              </p:cNvPr>
              <p:cNvSpPr>
                <a:spLocks noChangeArrowheads="1"/>
              </p:cNvSpPr>
              <p:nvPr/>
            </p:nvSpPr>
            <p:spPr bwMode="auto">
              <a:xfrm>
                <a:off x="5086" y="2219"/>
                <a:ext cx="178" cy="180"/>
              </a:xfrm>
              <a:prstGeom prst="ellipse">
                <a:avLst/>
              </a:prstGeom>
              <a:solidFill>
                <a:srgbClr val="FF0000"/>
              </a:solidFill>
              <a:ln w="9525">
                <a:solidFill>
                  <a:srgbClr val="FF0000"/>
                </a:solidFill>
                <a:round/>
                <a:headEnd/>
                <a:tailEnd/>
              </a:ln>
            </p:spPr>
            <p:txBody>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defRPr/>
                </a:pPr>
                <a:endParaRPr lang="zh-CN" altLang="en-US" sz="1350"/>
              </a:p>
            </p:txBody>
          </p:sp>
          <p:sp>
            <p:nvSpPr>
              <p:cNvPr id="37" name="Oval 68">
                <a:extLst>
                  <a:ext uri="{FF2B5EF4-FFF2-40B4-BE49-F238E27FC236}">
                    <a16:creationId xmlns:a16="http://schemas.microsoft.com/office/drawing/2014/main" id="{ED506EF4-7FF6-4B22-A258-DAD5B0FD7F3C}"/>
                  </a:ext>
                </a:extLst>
              </p:cNvPr>
              <p:cNvSpPr>
                <a:spLocks noChangeArrowheads="1"/>
              </p:cNvSpPr>
              <p:nvPr/>
            </p:nvSpPr>
            <p:spPr bwMode="auto">
              <a:xfrm>
                <a:off x="6481" y="2219"/>
                <a:ext cx="178" cy="180"/>
              </a:xfrm>
              <a:prstGeom prst="ellipse">
                <a:avLst/>
              </a:prstGeom>
              <a:solidFill>
                <a:srgbClr val="FF0000"/>
              </a:solidFill>
              <a:ln w="9525">
                <a:solidFill>
                  <a:srgbClr val="FF0000"/>
                </a:solidFill>
                <a:round/>
                <a:headEnd/>
                <a:tailEnd/>
              </a:ln>
            </p:spPr>
            <p:txBody>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defRPr/>
                </a:pPr>
                <a:endParaRPr lang="zh-CN" altLang="en-US" sz="1350"/>
              </a:p>
            </p:txBody>
          </p:sp>
          <p:sp>
            <p:nvSpPr>
              <p:cNvPr id="38" name="Oval 69">
                <a:extLst>
                  <a:ext uri="{FF2B5EF4-FFF2-40B4-BE49-F238E27FC236}">
                    <a16:creationId xmlns:a16="http://schemas.microsoft.com/office/drawing/2014/main" id="{1315E1B9-2582-446C-BDF2-D0D4D9A0A03B}"/>
                  </a:ext>
                </a:extLst>
              </p:cNvPr>
              <p:cNvSpPr>
                <a:spLocks noChangeArrowheads="1"/>
              </p:cNvSpPr>
              <p:nvPr/>
            </p:nvSpPr>
            <p:spPr bwMode="auto">
              <a:xfrm>
                <a:off x="7890" y="2294"/>
                <a:ext cx="181" cy="180"/>
              </a:xfrm>
              <a:prstGeom prst="ellipse">
                <a:avLst/>
              </a:prstGeom>
              <a:solidFill>
                <a:srgbClr val="FF0000"/>
              </a:solidFill>
              <a:ln w="9525">
                <a:solidFill>
                  <a:srgbClr val="FF0000"/>
                </a:solidFill>
                <a:round/>
                <a:headEnd/>
                <a:tailEnd/>
              </a:ln>
            </p:spPr>
            <p:txBody>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defRPr/>
                </a:pPr>
                <a:endParaRPr lang="zh-CN" altLang="en-US" sz="1350"/>
              </a:p>
            </p:txBody>
          </p:sp>
          <p:sp>
            <p:nvSpPr>
              <p:cNvPr id="39" name="Oval 70">
                <a:extLst>
                  <a:ext uri="{FF2B5EF4-FFF2-40B4-BE49-F238E27FC236}">
                    <a16:creationId xmlns:a16="http://schemas.microsoft.com/office/drawing/2014/main" id="{B520DF54-D186-41C5-AD8B-E95913730676}"/>
                  </a:ext>
                </a:extLst>
              </p:cNvPr>
              <p:cNvSpPr>
                <a:spLocks noChangeArrowheads="1"/>
              </p:cNvSpPr>
              <p:nvPr/>
            </p:nvSpPr>
            <p:spPr bwMode="auto">
              <a:xfrm>
                <a:off x="8354" y="1944"/>
                <a:ext cx="181" cy="180"/>
              </a:xfrm>
              <a:prstGeom prst="ellipse">
                <a:avLst/>
              </a:prstGeom>
              <a:solidFill>
                <a:srgbClr val="FF0000"/>
              </a:solidFill>
              <a:ln w="9525">
                <a:solidFill>
                  <a:srgbClr val="FF0000"/>
                </a:solidFill>
                <a:round/>
                <a:headEnd/>
                <a:tailEnd/>
              </a:ln>
            </p:spPr>
            <p:txBody>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defRPr/>
                </a:pPr>
                <a:endParaRPr lang="zh-CN" altLang="en-US" sz="1350"/>
              </a:p>
            </p:txBody>
          </p:sp>
          <p:sp>
            <p:nvSpPr>
              <p:cNvPr id="40" name="Oval 71">
                <a:extLst>
                  <a:ext uri="{FF2B5EF4-FFF2-40B4-BE49-F238E27FC236}">
                    <a16:creationId xmlns:a16="http://schemas.microsoft.com/office/drawing/2014/main" id="{24B91DCE-9DEB-48C6-9691-142FEF087BD4}"/>
                  </a:ext>
                </a:extLst>
              </p:cNvPr>
              <p:cNvSpPr>
                <a:spLocks noChangeArrowheads="1"/>
              </p:cNvSpPr>
              <p:nvPr/>
            </p:nvSpPr>
            <p:spPr bwMode="auto">
              <a:xfrm>
                <a:off x="6930" y="1953"/>
                <a:ext cx="181" cy="180"/>
              </a:xfrm>
              <a:prstGeom prst="ellipse">
                <a:avLst/>
              </a:prstGeom>
              <a:solidFill>
                <a:srgbClr val="FF0000"/>
              </a:solidFill>
              <a:ln w="9525">
                <a:solidFill>
                  <a:srgbClr val="FF0000"/>
                </a:solidFill>
                <a:round/>
                <a:headEnd/>
                <a:tailEnd/>
              </a:ln>
            </p:spPr>
            <p:txBody>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defRPr/>
                </a:pPr>
                <a:endParaRPr lang="zh-CN" altLang="en-US" sz="1350"/>
              </a:p>
            </p:txBody>
          </p:sp>
          <p:sp>
            <p:nvSpPr>
              <p:cNvPr id="41" name="Oval 72">
                <a:extLst>
                  <a:ext uri="{FF2B5EF4-FFF2-40B4-BE49-F238E27FC236}">
                    <a16:creationId xmlns:a16="http://schemas.microsoft.com/office/drawing/2014/main" id="{F030231F-157F-41F0-837D-B64F0DC67ED4}"/>
                  </a:ext>
                </a:extLst>
              </p:cNvPr>
              <p:cNvSpPr>
                <a:spLocks noChangeArrowheads="1"/>
              </p:cNvSpPr>
              <p:nvPr/>
            </p:nvSpPr>
            <p:spPr bwMode="auto">
              <a:xfrm>
                <a:off x="5520" y="1968"/>
                <a:ext cx="178" cy="180"/>
              </a:xfrm>
              <a:prstGeom prst="ellipse">
                <a:avLst/>
              </a:prstGeom>
              <a:solidFill>
                <a:srgbClr val="FF0000"/>
              </a:solidFill>
              <a:ln w="9525">
                <a:solidFill>
                  <a:srgbClr val="FF0000"/>
                </a:solidFill>
                <a:round/>
                <a:headEnd/>
                <a:tailEnd/>
              </a:ln>
            </p:spPr>
            <p:txBody>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defRPr/>
                </a:pPr>
                <a:endParaRPr lang="zh-CN" altLang="en-US" sz="1350"/>
              </a:p>
            </p:txBody>
          </p:sp>
        </p:grpSp>
        <p:sp>
          <p:nvSpPr>
            <p:cNvPr id="29707" name="Line 73">
              <a:extLst>
                <a:ext uri="{FF2B5EF4-FFF2-40B4-BE49-F238E27FC236}">
                  <a16:creationId xmlns:a16="http://schemas.microsoft.com/office/drawing/2014/main" id="{84890505-5A46-4BC6-A8FE-EF49299E6825}"/>
                </a:ext>
              </a:extLst>
            </p:cNvPr>
            <p:cNvSpPr>
              <a:spLocks noChangeShapeType="1"/>
            </p:cNvSpPr>
            <p:nvPr/>
          </p:nvSpPr>
          <p:spPr bwMode="auto">
            <a:xfrm>
              <a:off x="1583" y="3988"/>
              <a:ext cx="646" cy="0"/>
            </a:xfrm>
            <a:prstGeom prst="line">
              <a:avLst/>
            </a:prstGeom>
            <a:noFill/>
            <a:ln w="2857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9708" name="Line 74">
              <a:extLst>
                <a:ext uri="{FF2B5EF4-FFF2-40B4-BE49-F238E27FC236}">
                  <a16:creationId xmlns:a16="http://schemas.microsoft.com/office/drawing/2014/main" id="{3BBA3E21-1B62-4CFF-BBEC-F98119026691}"/>
                </a:ext>
              </a:extLst>
            </p:cNvPr>
            <p:cNvSpPr>
              <a:spLocks noChangeShapeType="1"/>
            </p:cNvSpPr>
            <p:nvPr/>
          </p:nvSpPr>
          <p:spPr bwMode="auto">
            <a:xfrm flipV="1">
              <a:off x="1583" y="3835"/>
              <a:ext cx="242" cy="140"/>
            </a:xfrm>
            <a:prstGeom prst="line">
              <a:avLst/>
            </a:prstGeom>
            <a:noFill/>
            <a:ln w="2857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9709" name="Line 75">
              <a:extLst>
                <a:ext uri="{FF2B5EF4-FFF2-40B4-BE49-F238E27FC236}">
                  <a16:creationId xmlns:a16="http://schemas.microsoft.com/office/drawing/2014/main" id="{4441AB01-0A5D-4E6A-9243-B86CB3C8021E}"/>
                </a:ext>
              </a:extLst>
            </p:cNvPr>
            <p:cNvSpPr>
              <a:spLocks noChangeShapeType="1"/>
            </p:cNvSpPr>
            <p:nvPr/>
          </p:nvSpPr>
          <p:spPr bwMode="auto">
            <a:xfrm flipV="1">
              <a:off x="1583" y="3501"/>
              <a:ext cx="0" cy="417"/>
            </a:xfrm>
            <a:prstGeom prst="line">
              <a:avLst/>
            </a:prstGeom>
            <a:noFill/>
            <a:ln w="2857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29710" name="Object 76">
              <a:extLst>
                <a:ext uri="{FF2B5EF4-FFF2-40B4-BE49-F238E27FC236}">
                  <a16:creationId xmlns:a16="http://schemas.microsoft.com/office/drawing/2014/main" id="{C59E3FAB-DDC6-4A89-9171-4728E58E57D9}"/>
                </a:ext>
              </a:extLst>
            </p:cNvPr>
            <p:cNvGraphicFramePr>
              <a:graphicFrameLocks noChangeAspect="1"/>
            </p:cNvGraphicFramePr>
            <p:nvPr/>
          </p:nvGraphicFramePr>
          <p:xfrm>
            <a:off x="1968" y="3744"/>
            <a:ext cx="208" cy="272"/>
          </p:xfrm>
          <a:graphic>
            <a:graphicData uri="http://schemas.openxmlformats.org/presentationml/2006/ole">
              <mc:AlternateContent xmlns:mc="http://schemas.openxmlformats.org/markup-compatibility/2006">
                <mc:Choice xmlns:v="urn:schemas-microsoft-com:vml" Requires="v">
                  <p:oleObj spid="_x0000_s29810" r:id="rId3" imgW="164885" imgH="215619" progId="Equation.3">
                    <p:embed/>
                  </p:oleObj>
                </mc:Choice>
                <mc:Fallback>
                  <p:oleObj r:id="rId3" imgW="164885" imgH="215619" progId="Equation.3">
                    <p:embed/>
                    <p:pic>
                      <p:nvPicPr>
                        <p:cNvPr id="0" name="Object 7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68" y="3744"/>
                          <a:ext cx="208" cy="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9711" name="Object 77">
              <a:extLst>
                <a:ext uri="{FF2B5EF4-FFF2-40B4-BE49-F238E27FC236}">
                  <a16:creationId xmlns:a16="http://schemas.microsoft.com/office/drawing/2014/main" id="{4245B872-6237-4003-BFAF-28FE6BE64CED}"/>
                </a:ext>
              </a:extLst>
            </p:cNvPr>
            <p:cNvGraphicFramePr>
              <a:graphicFrameLocks noChangeAspect="1"/>
            </p:cNvGraphicFramePr>
            <p:nvPr/>
          </p:nvGraphicFramePr>
          <p:xfrm>
            <a:off x="1872" y="3456"/>
            <a:ext cx="224" cy="272"/>
          </p:xfrm>
          <a:graphic>
            <a:graphicData uri="http://schemas.openxmlformats.org/presentationml/2006/ole">
              <mc:AlternateContent xmlns:mc="http://schemas.openxmlformats.org/markup-compatibility/2006">
                <mc:Choice xmlns:v="urn:schemas-microsoft-com:vml" Requires="v">
                  <p:oleObj spid="_x0000_s29811" r:id="rId5" imgW="177569" imgH="215619" progId="Equation.3">
                    <p:embed/>
                  </p:oleObj>
                </mc:Choice>
                <mc:Fallback>
                  <p:oleObj r:id="rId5" imgW="177569" imgH="215619" progId="Equation.3">
                    <p:embed/>
                    <p:pic>
                      <p:nvPicPr>
                        <p:cNvPr id="0" name="Object 7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72" y="3456"/>
                          <a:ext cx="224" cy="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9712" name="Object 78">
              <a:extLst>
                <a:ext uri="{FF2B5EF4-FFF2-40B4-BE49-F238E27FC236}">
                  <a16:creationId xmlns:a16="http://schemas.microsoft.com/office/drawing/2014/main" id="{757143A5-C952-4D9A-A1A0-0E35F839919F}"/>
                </a:ext>
              </a:extLst>
            </p:cNvPr>
            <p:cNvGraphicFramePr>
              <a:graphicFrameLocks noChangeAspect="1"/>
            </p:cNvGraphicFramePr>
            <p:nvPr/>
          </p:nvGraphicFramePr>
          <p:xfrm>
            <a:off x="1392" y="3264"/>
            <a:ext cx="224" cy="288"/>
          </p:xfrm>
          <a:graphic>
            <a:graphicData uri="http://schemas.openxmlformats.org/presentationml/2006/ole">
              <mc:AlternateContent xmlns:mc="http://schemas.openxmlformats.org/markup-compatibility/2006">
                <mc:Choice xmlns:v="urn:schemas-microsoft-com:vml" Requires="v">
                  <p:oleObj spid="_x0000_s29812" r:id="rId7" imgW="177646" imgH="228402" progId="Equation.3">
                    <p:embed/>
                  </p:oleObj>
                </mc:Choice>
                <mc:Fallback>
                  <p:oleObj r:id="rId7" imgW="177646" imgH="228402" progId="Equation.3">
                    <p:embed/>
                    <p:pic>
                      <p:nvPicPr>
                        <p:cNvPr id="0" name="Object 7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392" y="3264"/>
                          <a:ext cx="22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pic>
        <p:nvPicPr>
          <p:cNvPr id="70" name="图片 69">
            <a:extLst>
              <a:ext uri="{FF2B5EF4-FFF2-40B4-BE49-F238E27FC236}">
                <a16:creationId xmlns:a16="http://schemas.microsoft.com/office/drawing/2014/main" id="{4DD85481-DE7C-4DA6-8CF0-7BE5C087440D}"/>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4772025" y="2068513"/>
            <a:ext cx="1701800" cy="172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 name="Picture 2" descr="miduiji1">
            <a:extLst>
              <a:ext uri="{FF2B5EF4-FFF2-40B4-BE49-F238E27FC236}">
                <a16:creationId xmlns:a16="http://schemas.microsoft.com/office/drawing/2014/main" id="{58D15D0D-75AB-484E-850F-882DB91728A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11225" y="4483100"/>
            <a:ext cx="1878013" cy="140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 name="Picture 2" descr="miduiji3">
            <a:extLst>
              <a:ext uri="{FF2B5EF4-FFF2-40B4-BE49-F238E27FC236}">
                <a16:creationId xmlns:a16="http://schemas.microsoft.com/office/drawing/2014/main" id="{19A323C0-30BF-4B57-946F-E5B296F6A6D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551238" y="4483100"/>
            <a:ext cx="1919287" cy="143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 name="Picture 4" descr="cube">
            <a:extLst>
              <a:ext uri="{FF2B5EF4-FFF2-40B4-BE49-F238E27FC236}">
                <a16:creationId xmlns:a16="http://schemas.microsoft.com/office/drawing/2014/main" id="{0BDE1CEC-1D8E-4A0A-A03F-302A04872351}"/>
              </a:ext>
            </a:extLst>
          </p:cNvPr>
          <p:cNvPicPr>
            <a:picLocks noChangeAspect="1" noChangeArrowheads="1"/>
          </p:cNvPicPr>
          <p:nvPr/>
        </p:nvPicPr>
        <p:blipFill>
          <a:blip r:embed="rId12" cstate="hqprint">
            <a:extLst>
              <a:ext uri="{28A0092B-C50C-407E-A947-70E740481C1C}">
                <a14:useLocalDpi xmlns:a14="http://schemas.microsoft.com/office/drawing/2010/main" val="0"/>
              </a:ext>
            </a:extLst>
          </a:blip>
          <a:srcRect/>
          <a:stretch>
            <a:fillRect/>
          </a:stretch>
        </p:blipFill>
        <p:spPr bwMode="auto">
          <a:xfrm>
            <a:off x="7083425" y="2292350"/>
            <a:ext cx="1536700" cy="1152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05" name="文本框 74">
            <a:extLst>
              <a:ext uri="{FF2B5EF4-FFF2-40B4-BE49-F238E27FC236}">
                <a16:creationId xmlns:a16="http://schemas.microsoft.com/office/drawing/2014/main" id="{FD67685B-C921-4860-AD2A-41622B693557}"/>
              </a:ext>
            </a:extLst>
          </p:cNvPr>
          <p:cNvSpPr txBox="1">
            <a:spLocks noChangeArrowheads="1"/>
          </p:cNvSpPr>
          <p:nvPr/>
        </p:nvSpPr>
        <p:spPr bwMode="auto">
          <a:xfrm>
            <a:off x="7507288" y="3617913"/>
            <a:ext cx="8032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400" b="1"/>
              <a:t>元胞</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nodeType="clickEffect">
                                  <p:stCondLst>
                                    <p:cond delay="0"/>
                                  </p:stCondLst>
                                  <p:childTnLst>
                                    <p:set>
                                      <p:cBhvr>
                                        <p:cTn id="11" dur="1" fill="hold">
                                          <p:stCondLst>
                                            <p:cond delay="0"/>
                                          </p:stCondLst>
                                        </p:cTn>
                                        <p:tgtEl>
                                          <p:spTgt spid="70"/>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74"/>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72"/>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标题 1">
            <a:extLst>
              <a:ext uri="{FF2B5EF4-FFF2-40B4-BE49-F238E27FC236}">
                <a16:creationId xmlns:a16="http://schemas.microsoft.com/office/drawing/2014/main" id="{72206CD6-9A34-4AFB-9414-BE1461D120C5}"/>
              </a:ext>
            </a:extLst>
          </p:cNvPr>
          <p:cNvSpPr>
            <a:spLocks noGrp="1" noChangeArrowheads="1"/>
          </p:cNvSpPr>
          <p:nvPr>
            <p:ph type="title"/>
          </p:nvPr>
        </p:nvSpPr>
        <p:spPr/>
        <p:txBody>
          <a:bodyPr/>
          <a:lstStyle/>
          <a:p>
            <a:endParaRPr lang="zh-CN" altLang="en-US"/>
          </a:p>
        </p:txBody>
      </p:sp>
      <p:pic>
        <p:nvPicPr>
          <p:cNvPr id="30723" name="图片 3">
            <a:extLst>
              <a:ext uri="{FF2B5EF4-FFF2-40B4-BE49-F238E27FC236}">
                <a16:creationId xmlns:a16="http://schemas.microsoft.com/office/drawing/2014/main" id="{31F1A23A-6A0B-4898-B026-30E28ED0624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79388" y="-26988"/>
            <a:ext cx="8964612" cy="68580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图片 1">
            <a:extLst>
              <a:ext uri="{FF2B5EF4-FFF2-40B4-BE49-F238E27FC236}">
                <a16:creationId xmlns:a16="http://schemas.microsoft.com/office/drawing/2014/main" id="{7FD0B1EB-9493-4E67-A6E9-79468A2A501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6200" y="1066800"/>
            <a:ext cx="8805863"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标题 1">
            <a:extLst>
              <a:ext uri="{FF2B5EF4-FFF2-40B4-BE49-F238E27FC236}">
                <a16:creationId xmlns:a16="http://schemas.microsoft.com/office/drawing/2014/main" id="{577FB33D-CABE-4751-9A55-064D5449CCBB}"/>
              </a:ext>
            </a:extLst>
          </p:cNvPr>
          <p:cNvSpPr>
            <a:spLocks noGrp="1" noChangeArrowheads="1"/>
          </p:cNvSpPr>
          <p:nvPr>
            <p:ph type="title"/>
          </p:nvPr>
        </p:nvSpPr>
        <p:spPr/>
        <p:txBody>
          <a:bodyPr/>
          <a:lstStyle/>
          <a:p>
            <a:endParaRPr lang="zh-CN" altLang="en-US"/>
          </a:p>
        </p:txBody>
      </p:sp>
      <p:pic>
        <p:nvPicPr>
          <p:cNvPr id="31747" name="内容占位符 5">
            <a:extLst>
              <a:ext uri="{FF2B5EF4-FFF2-40B4-BE49-F238E27FC236}">
                <a16:creationId xmlns:a16="http://schemas.microsoft.com/office/drawing/2014/main" id="{BA3DBE70-160E-4B91-AFC2-6983591EEA7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49238" y="-152400"/>
            <a:ext cx="9372601" cy="6781800"/>
          </a:xfr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ext Box 2">
            <a:extLst>
              <a:ext uri="{FF2B5EF4-FFF2-40B4-BE49-F238E27FC236}">
                <a16:creationId xmlns:a16="http://schemas.microsoft.com/office/drawing/2014/main" id="{C6E5C128-F7AF-4122-AF21-75205D836EFD}"/>
              </a:ext>
            </a:extLst>
          </p:cNvPr>
          <p:cNvSpPr txBox="1">
            <a:spLocks noChangeArrowheads="1"/>
          </p:cNvSpPr>
          <p:nvPr/>
        </p:nvSpPr>
        <p:spPr bwMode="auto">
          <a:xfrm>
            <a:off x="3429000" y="533400"/>
            <a:ext cx="19812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zh-CN" altLang="en-US" sz="4400" b="1">
                <a:latin typeface="Tahoma" panose="020B0604030504040204" pitchFamily="34" charset="0"/>
              </a:rPr>
              <a:t>引  言</a:t>
            </a:r>
          </a:p>
        </p:txBody>
      </p:sp>
      <p:sp>
        <p:nvSpPr>
          <p:cNvPr id="9219" name="Text Box 3">
            <a:extLst>
              <a:ext uri="{FF2B5EF4-FFF2-40B4-BE49-F238E27FC236}">
                <a16:creationId xmlns:a16="http://schemas.microsoft.com/office/drawing/2014/main" id="{C42700B2-0989-4C77-B142-60208CAE5A8B}"/>
              </a:ext>
            </a:extLst>
          </p:cNvPr>
          <p:cNvSpPr txBox="1">
            <a:spLocks noChangeArrowheads="1"/>
          </p:cNvSpPr>
          <p:nvPr/>
        </p:nvSpPr>
        <p:spPr bwMode="auto">
          <a:xfrm>
            <a:off x="1143000" y="1600200"/>
            <a:ext cx="1981200" cy="579438"/>
          </a:xfrm>
          <a:prstGeom prst="rect">
            <a:avLst/>
          </a:prstGeom>
          <a:solidFill>
            <a:srgbClr val="FFFF00"/>
          </a:solidFill>
          <a:ln>
            <a:noFill/>
          </a:ln>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zh-CN" altLang="en-US" b="1">
                <a:latin typeface="Tahoma" panose="020B0604030504040204" pitchFamily="34" charset="0"/>
              </a:rPr>
              <a:t>物质四态</a:t>
            </a:r>
          </a:p>
        </p:txBody>
      </p:sp>
      <p:sp>
        <p:nvSpPr>
          <p:cNvPr id="9220" name="Text Box 4">
            <a:extLst>
              <a:ext uri="{FF2B5EF4-FFF2-40B4-BE49-F238E27FC236}">
                <a16:creationId xmlns:a16="http://schemas.microsoft.com/office/drawing/2014/main" id="{77B42306-AD9A-4FFF-9DFA-0BB094688888}"/>
              </a:ext>
            </a:extLst>
          </p:cNvPr>
          <p:cNvSpPr txBox="1">
            <a:spLocks noChangeArrowheads="1"/>
          </p:cNvSpPr>
          <p:nvPr/>
        </p:nvSpPr>
        <p:spPr bwMode="auto">
          <a:xfrm>
            <a:off x="1143000" y="2438400"/>
            <a:ext cx="40386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zh-CN" altLang="en-US">
                <a:solidFill>
                  <a:srgbClr val="FF0066"/>
                </a:solidFill>
                <a:latin typeface="Tahoma" panose="020B0604030504040204" pitchFamily="34" charset="0"/>
              </a:rPr>
              <a:t>等离子体：电离气体</a:t>
            </a:r>
          </a:p>
        </p:txBody>
      </p:sp>
      <p:sp>
        <p:nvSpPr>
          <p:cNvPr id="9221" name="Text Box 5">
            <a:extLst>
              <a:ext uri="{FF2B5EF4-FFF2-40B4-BE49-F238E27FC236}">
                <a16:creationId xmlns:a16="http://schemas.microsoft.com/office/drawing/2014/main" id="{C1574167-032B-44ED-8567-5D4CDACFD8C4}"/>
              </a:ext>
            </a:extLst>
          </p:cNvPr>
          <p:cNvSpPr txBox="1">
            <a:spLocks noChangeArrowheads="1"/>
          </p:cNvSpPr>
          <p:nvPr/>
        </p:nvSpPr>
        <p:spPr bwMode="auto">
          <a:xfrm>
            <a:off x="1219200" y="3200400"/>
            <a:ext cx="4876800" cy="2043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zh-CN" altLang="en-US" dirty="0">
                <a:solidFill>
                  <a:srgbClr val="0000FF"/>
                </a:solidFill>
                <a:latin typeface="Tahoma" panose="020B0604030504040204" pitchFamily="34" charset="0"/>
              </a:rPr>
              <a:t>气体：有流动性密度小</a:t>
            </a:r>
          </a:p>
          <a:p>
            <a:pPr eaLnBrk="1" hangingPunct="1">
              <a:spcBef>
                <a:spcPct val="50000"/>
              </a:spcBef>
              <a:buFontTx/>
              <a:buNone/>
            </a:pPr>
            <a:r>
              <a:rPr kumimoji="1" lang="zh-CN" altLang="en-US" dirty="0">
                <a:solidFill>
                  <a:srgbClr val="FF00FF"/>
                </a:solidFill>
                <a:latin typeface="Tahoma" panose="020B0604030504040204" pitchFamily="34" charset="0"/>
              </a:rPr>
              <a:t>液体：有流动性密度大</a:t>
            </a:r>
          </a:p>
          <a:p>
            <a:pPr eaLnBrk="1" hangingPunct="1">
              <a:spcBef>
                <a:spcPct val="50000"/>
              </a:spcBef>
              <a:buFontTx/>
              <a:buNone/>
            </a:pPr>
            <a:r>
              <a:rPr kumimoji="1" lang="zh-CN" altLang="en-US" dirty="0">
                <a:solidFill>
                  <a:schemeClr val="tx2"/>
                </a:solidFill>
                <a:latin typeface="Tahoma" panose="020B0604030504040204" pitchFamily="34" charset="0"/>
              </a:rPr>
              <a:t>固体：无流动性</a:t>
            </a:r>
          </a:p>
        </p:txBody>
      </p:sp>
      <p:sp>
        <p:nvSpPr>
          <p:cNvPr id="9222" name="Rectangle 6">
            <a:extLst>
              <a:ext uri="{FF2B5EF4-FFF2-40B4-BE49-F238E27FC236}">
                <a16:creationId xmlns:a16="http://schemas.microsoft.com/office/drawing/2014/main" id="{64BA5803-294B-4BD6-9531-21DD8858D371}"/>
              </a:ext>
            </a:extLst>
          </p:cNvPr>
          <p:cNvSpPr>
            <a:spLocks noChangeArrowheads="1"/>
          </p:cNvSpPr>
          <p:nvPr/>
        </p:nvSpPr>
        <p:spPr bwMode="auto">
          <a:xfrm>
            <a:off x="5257800" y="2438400"/>
            <a:ext cx="2927350" cy="457200"/>
          </a:xfrm>
          <a:prstGeom prst="rect">
            <a:avLst/>
          </a:prstGeom>
          <a:solidFill>
            <a:srgbClr val="CCFFFF"/>
          </a:solidFill>
          <a:ln w="9525">
            <a:solidFill>
              <a:srgbClr val="000000"/>
            </a:solidFill>
            <a:miter lim="800000"/>
            <a:headEnd/>
            <a:tailEnd/>
          </a:ln>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zh-CN" altLang="en-US" sz="2400" dirty="0">
                <a:latin typeface="Tahoma" panose="020B0604030504040204" pitchFamily="34" charset="0"/>
              </a:rPr>
              <a:t>宇宙中多，地球上少</a:t>
            </a:r>
          </a:p>
        </p:txBody>
      </p:sp>
      <p:sp>
        <p:nvSpPr>
          <p:cNvPr id="9223" name="Text Box 7">
            <a:extLst>
              <a:ext uri="{FF2B5EF4-FFF2-40B4-BE49-F238E27FC236}">
                <a16:creationId xmlns:a16="http://schemas.microsoft.com/office/drawing/2014/main" id="{5F5C679A-2AB0-473D-B6D7-9A16006B91EB}"/>
              </a:ext>
            </a:extLst>
          </p:cNvPr>
          <p:cNvSpPr txBox="1">
            <a:spLocks noChangeArrowheads="1"/>
          </p:cNvSpPr>
          <p:nvPr/>
        </p:nvSpPr>
        <p:spPr bwMode="auto">
          <a:xfrm>
            <a:off x="6096000" y="3962400"/>
            <a:ext cx="3048000" cy="457200"/>
          </a:xfrm>
          <a:prstGeom prst="rect">
            <a:avLst/>
          </a:prstGeom>
          <a:solidFill>
            <a:srgbClr val="CCFFFF"/>
          </a:solidFill>
          <a:ln>
            <a:noFill/>
          </a:ln>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zh-CN" altLang="en-US" sz="2400">
                <a:latin typeface="Tahoma" panose="020B0604030504040204" pitchFamily="34" charset="0"/>
              </a:rPr>
              <a:t>宇宙中少，地球上多</a:t>
            </a:r>
          </a:p>
        </p:txBody>
      </p:sp>
      <p:sp>
        <p:nvSpPr>
          <p:cNvPr id="9224" name="AutoShape 8">
            <a:extLst>
              <a:ext uri="{FF2B5EF4-FFF2-40B4-BE49-F238E27FC236}">
                <a16:creationId xmlns:a16="http://schemas.microsoft.com/office/drawing/2014/main" id="{DCE8A6D2-B5AE-4813-A3B5-AA532A6B87ED}"/>
              </a:ext>
            </a:extLst>
          </p:cNvPr>
          <p:cNvSpPr>
            <a:spLocks/>
          </p:cNvSpPr>
          <p:nvPr/>
        </p:nvSpPr>
        <p:spPr bwMode="auto">
          <a:xfrm>
            <a:off x="5486400" y="3429000"/>
            <a:ext cx="533400" cy="1524000"/>
          </a:xfrm>
          <a:prstGeom prst="rightBrace">
            <a:avLst>
              <a:gd name="adj1" fmla="val 23810"/>
              <a:gd name="adj2" fmla="val 50000"/>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218"/>
                                        </p:tgtEl>
                                        <p:attrNameLst>
                                          <p:attrName>style.visibility</p:attrName>
                                        </p:attrNameLst>
                                      </p:cBhvr>
                                      <p:to>
                                        <p:strVal val="visible"/>
                                      </p:to>
                                    </p:set>
                                    <p:animEffect transition="in" filter="blinds(horizontal)">
                                      <p:cBhvr>
                                        <p:cTn id="7" dur="500"/>
                                        <p:tgtEl>
                                          <p:spTgt spid="921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9219"/>
                                        </p:tgtEl>
                                        <p:attrNameLst>
                                          <p:attrName>style.visibility</p:attrName>
                                        </p:attrNameLst>
                                      </p:cBhvr>
                                      <p:to>
                                        <p:strVal val="visible"/>
                                      </p:to>
                                    </p:set>
                                    <p:animEffect transition="in" filter="blinds(horizontal)">
                                      <p:cBhvr>
                                        <p:cTn id="12" dur="500"/>
                                        <p:tgtEl>
                                          <p:spTgt spid="9219"/>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9220"/>
                                        </p:tgtEl>
                                        <p:attrNameLst>
                                          <p:attrName>style.visibility</p:attrName>
                                        </p:attrNameLst>
                                      </p:cBhvr>
                                      <p:to>
                                        <p:strVal val="visible"/>
                                      </p:to>
                                    </p:set>
                                    <p:animEffect transition="in" filter="blinds(horizontal)">
                                      <p:cBhvr>
                                        <p:cTn id="17" dur="500"/>
                                        <p:tgtEl>
                                          <p:spTgt spid="9220"/>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9222"/>
                                        </p:tgtEl>
                                        <p:attrNameLst>
                                          <p:attrName>style.visibility</p:attrName>
                                        </p:attrNameLst>
                                      </p:cBhvr>
                                      <p:to>
                                        <p:strVal val="visible"/>
                                      </p:to>
                                    </p:set>
                                    <p:animEffect transition="in" filter="blinds(horizontal)">
                                      <p:cBhvr>
                                        <p:cTn id="22" dur="500"/>
                                        <p:tgtEl>
                                          <p:spTgt spid="9222"/>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9221"/>
                                        </p:tgtEl>
                                        <p:attrNameLst>
                                          <p:attrName>style.visibility</p:attrName>
                                        </p:attrNameLst>
                                      </p:cBhvr>
                                      <p:to>
                                        <p:strVal val="visible"/>
                                      </p:to>
                                    </p:set>
                                    <p:animEffect transition="in" filter="blinds(horizontal)">
                                      <p:cBhvr>
                                        <p:cTn id="27" dur="500"/>
                                        <p:tgtEl>
                                          <p:spTgt spid="9221"/>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9223"/>
                                        </p:tgtEl>
                                        <p:attrNameLst>
                                          <p:attrName>style.visibility</p:attrName>
                                        </p:attrNameLst>
                                      </p:cBhvr>
                                      <p:to>
                                        <p:strVal val="visible"/>
                                      </p:to>
                                    </p:set>
                                    <p:animEffect transition="in" filter="blinds(horizontal)">
                                      <p:cBhvr>
                                        <p:cTn id="32" dur="500"/>
                                        <p:tgtEl>
                                          <p:spTgt spid="9223"/>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9224"/>
                                        </p:tgtEl>
                                        <p:attrNameLst>
                                          <p:attrName>style.visibility</p:attrName>
                                        </p:attrNameLst>
                                      </p:cBhvr>
                                      <p:to>
                                        <p:strVal val="visible"/>
                                      </p:to>
                                    </p:set>
                                    <p:animEffect transition="in" filter="blinds(horizontal)">
                                      <p:cBhvr>
                                        <p:cTn id="37" dur="500"/>
                                        <p:tgtEl>
                                          <p:spTgt spid="92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18" grpId="0"/>
      <p:bldP spid="9219" grpId="0" animBg="1"/>
      <p:bldP spid="9220" grpId="0"/>
      <p:bldP spid="9221" grpId="0"/>
      <p:bldP spid="9222" grpId="0" animBg="1"/>
      <p:bldP spid="9223" grpId="0" animBg="1"/>
      <p:bldP spid="9224"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AutoShape 2">
            <a:extLst>
              <a:ext uri="{FF2B5EF4-FFF2-40B4-BE49-F238E27FC236}">
                <a16:creationId xmlns:a16="http://schemas.microsoft.com/office/drawing/2014/main" id="{E7867EC0-8F51-4590-8698-8385F1440D82}"/>
              </a:ext>
            </a:extLst>
          </p:cNvPr>
          <p:cNvSpPr>
            <a:spLocks/>
          </p:cNvSpPr>
          <p:nvPr/>
        </p:nvSpPr>
        <p:spPr bwMode="auto">
          <a:xfrm>
            <a:off x="3048000" y="457200"/>
            <a:ext cx="228600" cy="1524000"/>
          </a:xfrm>
          <a:prstGeom prst="leftBrace">
            <a:avLst>
              <a:gd name="adj1" fmla="val 55556"/>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0243" name="Rectangle 3">
            <a:extLst>
              <a:ext uri="{FF2B5EF4-FFF2-40B4-BE49-F238E27FC236}">
                <a16:creationId xmlns:a16="http://schemas.microsoft.com/office/drawing/2014/main" id="{C6F8EC70-28EA-4781-83FF-00BD09A0F380}"/>
              </a:ext>
            </a:extLst>
          </p:cNvPr>
          <p:cNvSpPr>
            <a:spLocks noChangeArrowheads="1"/>
          </p:cNvSpPr>
          <p:nvPr/>
        </p:nvSpPr>
        <p:spPr bwMode="auto">
          <a:xfrm>
            <a:off x="457200" y="914400"/>
            <a:ext cx="2632075"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zh-CN" altLang="en-US" b="1">
                <a:solidFill>
                  <a:srgbClr val="C60626"/>
                </a:solidFill>
                <a:latin typeface="Times New Roman" panose="02020603050405020304" pitchFamily="18" charset="0"/>
              </a:rPr>
              <a:t>固体的分类：</a:t>
            </a:r>
          </a:p>
        </p:txBody>
      </p:sp>
      <p:sp>
        <p:nvSpPr>
          <p:cNvPr id="10244" name="Rectangle 4">
            <a:extLst>
              <a:ext uri="{FF2B5EF4-FFF2-40B4-BE49-F238E27FC236}">
                <a16:creationId xmlns:a16="http://schemas.microsoft.com/office/drawing/2014/main" id="{9DDD81E3-6726-4922-B5AF-87DF66F4ADB5}"/>
              </a:ext>
            </a:extLst>
          </p:cNvPr>
          <p:cNvSpPr>
            <a:spLocks noChangeArrowheads="1"/>
          </p:cNvSpPr>
          <p:nvPr/>
        </p:nvSpPr>
        <p:spPr bwMode="auto">
          <a:xfrm>
            <a:off x="3408363" y="358775"/>
            <a:ext cx="41671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zh-CN" altLang="en-US" sz="2400" b="1">
                <a:solidFill>
                  <a:schemeClr val="tx2"/>
                </a:solidFill>
                <a:latin typeface="Times New Roman" panose="02020603050405020304" pitchFamily="18" charset="0"/>
              </a:rPr>
              <a:t>晶体：原子排列具有周期性；</a:t>
            </a:r>
          </a:p>
        </p:txBody>
      </p:sp>
      <p:sp>
        <p:nvSpPr>
          <p:cNvPr id="10245" name="Rectangle 5">
            <a:extLst>
              <a:ext uri="{FF2B5EF4-FFF2-40B4-BE49-F238E27FC236}">
                <a16:creationId xmlns:a16="http://schemas.microsoft.com/office/drawing/2014/main" id="{EEE74130-6515-4595-96E7-FC7EC5D6B85F}"/>
              </a:ext>
            </a:extLst>
          </p:cNvPr>
          <p:cNvSpPr>
            <a:spLocks noChangeArrowheads="1"/>
          </p:cNvSpPr>
          <p:nvPr/>
        </p:nvSpPr>
        <p:spPr bwMode="auto">
          <a:xfrm>
            <a:off x="3394075" y="1074738"/>
            <a:ext cx="41671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zh-CN" altLang="en-US" sz="2400" b="1">
                <a:latin typeface="Times New Roman" panose="02020603050405020304" pitchFamily="18" charset="0"/>
              </a:rPr>
              <a:t>非晶体：原子排列无周期性；</a:t>
            </a:r>
          </a:p>
        </p:txBody>
      </p:sp>
      <p:sp>
        <p:nvSpPr>
          <p:cNvPr id="10246" name="Rectangle 6">
            <a:extLst>
              <a:ext uri="{FF2B5EF4-FFF2-40B4-BE49-F238E27FC236}">
                <a16:creationId xmlns:a16="http://schemas.microsoft.com/office/drawing/2014/main" id="{2C8AE253-FD04-4D5C-81BE-EFD07524B973}"/>
              </a:ext>
            </a:extLst>
          </p:cNvPr>
          <p:cNvSpPr>
            <a:spLocks noChangeArrowheads="1"/>
          </p:cNvSpPr>
          <p:nvPr/>
        </p:nvSpPr>
        <p:spPr bwMode="auto">
          <a:xfrm>
            <a:off x="3429000" y="1684338"/>
            <a:ext cx="5410200"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zh-CN" altLang="en-US" sz="2400" b="1" dirty="0">
                <a:solidFill>
                  <a:srgbClr val="0000FF"/>
                </a:solidFill>
                <a:latin typeface="Times New Roman" panose="02020603050405020304" pitchFamily="18" charset="0"/>
              </a:rPr>
              <a:t>准晶体：</a:t>
            </a:r>
            <a:r>
              <a:rPr lang="zh-CN" altLang="en-US" sz="2400" dirty="0"/>
              <a:t>是一种介于</a:t>
            </a:r>
            <a:r>
              <a:rPr lang="zh-CN" altLang="en-US" sz="2400" u="sng" dirty="0">
                <a:solidFill>
                  <a:srgbClr val="FF0000"/>
                </a:solidFill>
              </a:rPr>
              <a:t>晶体</a:t>
            </a:r>
            <a:r>
              <a:rPr lang="zh-CN" altLang="en-US" sz="2400" dirty="0"/>
              <a:t>和</a:t>
            </a:r>
            <a:r>
              <a:rPr lang="zh-CN" altLang="en-US" sz="2400" dirty="0">
                <a:hlinkClick r:id="rId3"/>
              </a:rPr>
              <a:t>非晶体</a:t>
            </a:r>
            <a:r>
              <a:rPr lang="zh-CN" altLang="en-US" sz="2400" dirty="0"/>
              <a:t>之间的固体。准晶体具有与晶体相似的长程有序的原子排列，但是准晶体不具备晶体的平移对称性</a:t>
            </a:r>
            <a:endParaRPr kumimoji="1" lang="zh-CN" altLang="en-US" sz="2400" b="1" dirty="0">
              <a:solidFill>
                <a:srgbClr val="0000FF"/>
              </a:solidFill>
              <a:latin typeface="Times New Roman" panose="02020603050405020304" pitchFamily="18" charset="0"/>
            </a:endParaRPr>
          </a:p>
        </p:txBody>
      </p:sp>
      <p:sp>
        <p:nvSpPr>
          <p:cNvPr id="10247" name="Text Box 7">
            <a:extLst>
              <a:ext uri="{FF2B5EF4-FFF2-40B4-BE49-F238E27FC236}">
                <a16:creationId xmlns:a16="http://schemas.microsoft.com/office/drawing/2014/main" id="{18614FFC-97F3-4899-BA1A-4C8873AE8454}"/>
              </a:ext>
            </a:extLst>
          </p:cNvPr>
          <p:cNvSpPr txBox="1">
            <a:spLocks noChangeArrowheads="1"/>
          </p:cNvSpPr>
          <p:nvPr/>
        </p:nvSpPr>
        <p:spPr bwMode="auto">
          <a:xfrm>
            <a:off x="457200" y="2819400"/>
            <a:ext cx="23622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zh-CN" altLang="en-US" b="1">
                <a:solidFill>
                  <a:srgbClr val="C61806"/>
                </a:solidFill>
                <a:latin typeface="Tahoma" panose="020B0604030504040204" pitchFamily="34" charset="0"/>
              </a:rPr>
              <a:t>固体物理学</a:t>
            </a:r>
          </a:p>
        </p:txBody>
      </p:sp>
      <p:sp>
        <p:nvSpPr>
          <p:cNvPr id="10248" name="Text Box 8">
            <a:extLst>
              <a:ext uri="{FF2B5EF4-FFF2-40B4-BE49-F238E27FC236}">
                <a16:creationId xmlns:a16="http://schemas.microsoft.com/office/drawing/2014/main" id="{F02C42DB-9FE6-48CA-8ED6-EEA9C6BBF43A}"/>
              </a:ext>
            </a:extLst>
          </p:cNvPr>
          <p:cNvSpPr txBox="1">
            <a:spLocks noChangeArrowheads="1"/>
          </p:cNvSpPr>
          <p:nvPr/>
        </p:nvSpPr>
        <p:spPr bwMode="auto">
          <a:xfrm>
            <a:off x="762000" y="3657600"/>
            <a:ext cx="76200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en-US" altLang="zh-CN">
                <a:solidFill>
                  <a:srgbClr val="080006"/>
                </a:solidFill>
                <a:latin typeface="Tahoma" panose="020B0604030504040204" pitchFamily="34" charset="0"/>
              </a:rPr>
              <a:t>    </a:t>
            </a:r>
            <a:r>
              <a:rPr kumimoji="1" lang="zh-CN" altLang="en-US">
                <a:solidFill>
                  <a:srgbClr val="080006"/>
                </a:solidFill>
                <a:latin typeface="Tahoma" panose="020B0604030504040204" pitchFamily="34" charset="0"/>
              </a:rPr>
              <a:t>研究晶态物质的结构与性能的关系。</a:t>
            </a:r>
          </a:p>
        </p:txBody>
      </p:sp>
      <p:sp>
        <p:nvSpPr>
          <p:cNvPr id="10249" name="Text Box 9">
            <a:extLst>
              <a:ext uri="{FF2B5EF4-FFF2-40B4-BE49-F238E27FC236}">
                <a16:creationId xmlns:a16="http://schemas.microsoft.com/office/drawing/2014/main" id="{E776423F-0616-4405-8659-C9725A6CC65E}"/>
              </a:ext>
            </a:extLst>
          </p:cNvPr>
          <p:cNvSpPr txBox="1">
            <a:spLocks noChangeArrowheads="1"/>
          </p:cNvSpPr>
          <p:nvPr/>
        </p:nvSpPr>
        <p:spPr bwMode="auto">
          <a:xfrm>
            <a:off x="838200" y="5029200"/>
            <a:ext cx="1676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zh-CN" altLang="en-US" sz="2400">
                <a:latin typeface="Tahoma" panose="020B0604030504040204" pitchFamily="34" charset="0"/>
              </a:rPr>
              <a:t>晶态固体</a:t>
            </a:r>
          </a:p>
        </p:txBody>
      </p:sp>
      <p:graphicFrame>
        <p:nvGraphicFramePr>
          <p:cNvPr id="10250" name="Object 10">
            <a:extLst>
              <a:ext uri="{FF2B5EF4-FFF2-40B4-BE49-F238E27FC236}">
                <a16:creationId xmlns:a16="http://schemas.microsoft.com/office/drawing/2014/main" id="{94826099-DECD-4E34-B9A5-CA6FE1066233}"/>
              </a:ext>
            </a:extLst>
          </p:cNvPr>
          <p:cNvGraphicFramePr>
            <a:graphicFrameLocks noChangeAspect="1"/>
          </p:cNvGraphicFramePr>
          <p:nvPr/>
        </p:nvGraphicFramePr>
        <p:xfrm>
          <a:off x="2438400" y="5029200"/>
          <a:ext cx="533400" cy="533400"/>
        </p:xfrm>
        <a:graphic>
          <a:graphicData uri="http://schemas.openxmlformats.org/presentationml/2006/ole">
            <mc:AlternateContent xmlns:mc="http://schemas.openxmlformats.org/markup-compatibility/2006">
              <mc:Choice xmlns:v="urn:schemas-microsoft-com:vml" Requires="v">
                <p:oleObj spid="_x0000_s33836" name="Equation" r:id="rId4" imgW="139700" imgH="139700" progId="Equation.3">
                  <p:embed/>
                </p:oleObj>
              </mc:Choice>
              <mc:Fallback>
                <p:oleObj name="Equation" r:id="rId4" imgW="139700" imgH="139700" progId="Equation.3">
                  <p:embed/>
                  <p:pic>
                    <p:nvPicPr>
                      <p:cNvPr id="0" name="Object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38400" y="5029200"/>
                        <a:ext cx="533400" cy="53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251" name="Text Box 11">
            <a:extLst>
              <a:ext uri="{FF2B5EF4-FFF2-40B4-BE49-F238E27FC236}">
                <a16:creationId xmlns:a16="http://schemas.microsoft.com/office/drawing/2014/main" id="{5C927EDA-BFCF-43FF-891F-C7E137FADFBC}"/>
              </a:ext>
            </a:extLst>
          </p:cNvPr>
          <p:cNvSpPr txBox="1">
            <a:spLocks noChangeArrowheads="1"/>
          </p:cNvSpPr>
          <p:nvPr/>
        </p:nvSpPr>
        <p:spPr bwMode="auto">
          <a:xfrm>
            <a:off x="3276600" y="4800600"/>
            <a:ext cx="2133600" cy="1004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zh-CN" altLang="en-US" sz="2400">
                <a:latin typeface="Tahoma" panose="020B0604030504040204" pitchFamily="34" charset="0"/>
              </a:rPr>
              <a:t>量子力学</a:t>
            </a:r>
          </a:p>
          <a:p>
            <a:pPr eaLnBrk="1" hangingPunct="1">
              <a:spcBef>
                <a:spcPct val="50000"/>
              </a:spcBef>
              <a:buFontTx/>
              <a:buNone/>
            </a:pPr>
            <a:r>
              <a:rPr kumimoji="1" lang="zh-CN" altLang="en-US" sz="2400">
                <a:latin typeface="Tahoma" panose="020B0604030504040204" pitchFamily="34" charset="0"/>
              </a:rPr>
              <a:t>统计物理</a:t>
            </a:r>
          </a:p>
        </p:txBody>
      </p:sp>
      <p:graphicFrame>
        <p:nvGraphicFramePr>
          <p:cNvPr id="10252" name="Object 12">
            <a:extLst>
              <a:ext uri="{FF2B5EF4-FFF2-40B4-BE49-F238E27FC236}">
                <a16:creationId xmlns:a16="http://schemas.microsoft.com/office/drawing/2014/main" id="{5A947B33-7754-43B6-82A9-CDB831E2181C}"/>
              </a:ext>
            </a:extLst>
          </p:cNvPr>
          <p:cNvGraphicFramePr>
            <a:graphicFrameLocks noChangeAspect="1"/>
          </p:cNvGraphicFramePr>
          <p:nvPr/>
        </p:nvGraphicFramePr>
        <p:xfrm>
          <a:off x="5105400" y="4953000"/>
          <a:ext cx="781050" cy="625475"/>
        </p:xfrm>
        <a:graphic>
          <a:graphicData uri="http://schemas.openxmlformats.org/presentationml/2006/ole">
            <mc:AlternateContent xmlns:mc="http://schemas.openxmlformats.org/markup-compatibility/2006">
              <mc:Choice xmlns:v="urn:schemas-microsoft-com:vml" Requires="v">
                <p:oleObj spid="_x0000_s33837" name="Equation" r:id="rId6" imgW="190417" imgH="152334" progId="Equation.3">
                  <p:embed/>
                </p:oleObj>
              </mc:Choice>
              <mc:Fallback>
                <p:oleObj name="Equation" r:id="rId6" imgW="190417" imgH="152334" progId="Equation.3">
                  <p:embed/>
                  <p:pic>
                    <p:nvPicPr>
                      <p:cNvPr id="0" name="Object 1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05400" y="4953000"/>
                        <a:ext cx="781050" cy="625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253" name="Text Box 13">
            <a:extLst>
              <a:ext uri="{FF2B5EF4-FFF2-40B4-BE49-F238E27FC236}">
                <a16:creationId xmlns:a16="http://schemas.microsoft.com/office/drawing/2014/main" id="{7A4129F4-ED9A-46D0-B695-1449ECBB9911}"/>
              </a:ext>
            </a:extLst>
          </p:cNvPr>
          <p:cNvSpPr txBox="1">
            <a:spLocks noChangeArrowheads="1"/>
          </p:cNvSpPr>
          <p:nvPr/>
        </p:nvSpPr>
        <p:spPr bwMode="auto">
          <a:xfrm>
            <a:off x="6248400" y="49530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zh-CN" altLang="en-US" sz="2400">
                <a:latin typeface="Tahoma" panose="020B0604030504040204" pitchFamily="34" charset="0"/>
              </a:rPr>
              <a:t>固体物理学</a:t>
            </a:r>
          </a:p>
        </p:txBody>
      </p:sp>
      <p:sp>
        <p:nvSpPr>
          <p:cNvPr id="10254" name="AutoShape 14">
            <a:extLst>
              <a:ext uri="{FF2B5EF4-FFF2-40B4-BE49-F238E27FC236}">
                <a16:creationId xmlns:a16="http://schemas.microsoft.com/office/drawing/2014/main" id="{4777301B-FC91-4217-BDBB-3BE5AF76D6DB}"/>
              </a:ext>
            </a:extLst>
          </p:cNvPr>
          <p:cNvSpPr>
            <a:spLocks/>
          </p:cNvSpPr>
          <p:nvPr/>
        </p:nvSpPr>
        <p:spPr bwMode="auto">
          <a:xfrm>
            <a:off x="2895600" y="5029200"/>
            <a:ext cx="381000" cy="609600"/>
          </a:xfrm>
          <a:prstGeom prst="leftBrace">
            <a:avLst>
              <a:gd name="adj1" fmla="val 13333"/>
              <a:gd name="adj2" fmla="val 50000"/>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0255" name="Rectangle 15">
            <a:extLst>
              <a:ext uri="{FF2B5EF4-FFF2-40B4-BE49-F238E27FC236}">
                <a16:creationId xmlns:a16="http://schemas.microsoft.com/office/drawing/2014/main" id="{A3E65702-61EE-49C2-B3F9-5F70A9A1DC50}"/>
              </a:ext>
            </a:extLst>
          </p:cNvPr>
          <p:cNvSpPr>
            <a:spLocks noChangeArrowheads="1"/>
          </p:cNvSpPr>
          <p:nvPr/>
        </p:nvSpPr>
        <p:spPr bwMode="auto">
          <a:xfrm>
            <a:off x="838200" y="4648200"/>
            <a:ext cx="7086600" cy="1371600"/>
          </a:xfrm>
          <a:prstGeom prst="rect">
            <a:avLst/>
          </a:prstGeom>
          <a:noFill/>
          <a:ln w="28575">
            <a:solidFill>
              <a:srgbClr val="FF00FF"/>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243"/>
                                        </p:tgtEl>
                                        <p:attrNameLst>
                                          <p:attrName>style.visibility</p:attrName>
                                        </p:attrNameLst>
                                      </p:cBhvr>
                                      <p:to>
                                        <p:strVal val="visible"/>
                                      </p:to>
                                    </p:set>
                                    <p:animEffect transition="in" filter="blinds(horizontal)">
                                      <p:cBhvr>
                                        <p:cTn id="7" dur="500"/>
                                        <p:tgtEl>
                                          <p:spTgt spid="1024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0242"/>
                                        </p:tgtEl>
                                        <p:attrNameLst>
                                          <p:attrName>style.visibility</p:attrName>
                                        </p:attrNameLst>
                                      </p:cBhvr>
                                      <p:to>
                                        <p:strVal val="visible"/>
                                      </p:to>
                                    </p:set>
                                    <p:animEffect transition="in" filter="blinds(horizontal)">
                                      <p:cBhvr>
                                        <p:cTn id="12" dur="500"/>
                                        <p:tgtEl>
                                          <p:spTgt spid="1024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0244"/>
                                        </p:tgtEl>
                                        <p:attrNameLst>
                                          <p:attrName>style.visibility</p:attrName>
                                        </p:attrNameLst>
                                      </p:cBhvr>
                                      <p:to>
                                        <p:strVal val="visible"/>
                                      </p:to>
                                    </p:set>
                                    <p:animEffect transition="in" filter="blinds(horizontal)">
                                      <p:cBhvr>
                                        <p:cTn id="17" dur="500"/>
                                        <p:tgtEl>
                                          <p:spTgt spid="10244"/>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0245"/>
                                        </p:tgtEl>
                                        <p:attrNameLst>
                                          <p:attrName>style.visibility</p:attrName>
                                        </p:attrNameLst>
                                      </p:cBhvr>
                                      <p:to>
                                        <p:strVal val="visible"/>
                                      </p:to>
                                    </p:set>
                                    <p:animEffect transition="in" filter="blinds(horizontal)">
                                      <p:cBhvr>
                                        <p:cTn id="22" dur="500"/>
                                        <p:tgtEl>
                                          <p:spTgt spid="10245"/>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10246"/>
                                        </p:tgtEl>
                                        <p:attrNameLst>
                                          <p:attrName>style.visibility</p:attrName>
                                        </p:attrNameLst>
                                      </p:cBhvr>
                                      <p:to>
                                        <p:strVal val="visible"/>
                                      </p:to>
                                    </p:set>
                                    <p:animEffect transition="in" filter="blinds(horizontal)">
                                      <p:cBhvr>
                                        <p:cTn id="27" dur="500"/>
                                        <p:tgtEl>
                                          <p:spTgt spid="10246"/>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10247"/>
                                        </p:tgtEl>
                                        <p:attrNameLst>
                                          <p:attrName>style.visibility</p:attrName>
                                        </p:attrNameLst>
                                      </p:cBhvr>
                                      <p:to>
                                        <p:strVal val="visible"/>
                                      </p:to>
                                    </p:set>
                                    <p:animEffect transition="in" filter="blinds(horizontal)">
                                      <p:cBhvr>
                                        <p:cTn id="32" dur="500"/>
                                        <p:tgtEl>
                                          <p:spTgt spid="10247"/>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10248"/>
                                        </p:tgtEl>
                                        <p:attrNameLst>
                                          <p:attrName>style.visibility</p:attrName>
                                        </p:attrNameLst>
                                      </p:cBhvr>
                                      <p:to>
                                        <p:strVal val="visible"/>
                                      </p:to>
                                    </p:set>
                                    <p:animEffect transition="in" filter="blinds(horizontal)">
                                      <p:cBhvr>
                                        <p:cTn id="37" dur="500"/>
                                        <p:tgtEl>
                                          <p:spTgt spid="10248"/>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10249"/>
                                        </p:tgtEl>
                                        <p:attrNameLst>
                                          <p:attrName>style.visibility</p:attrName>
                                        </p:attrNameLst>
                                      </p:cBhvr>
                                      <p:to>
                                        <p:strVal val="visible"/>
                                      </p:to>
                                    </p:set>
                                    <p:animEffect transition="in" filter="blinds(horizontal)">
                                      <p:cBhvr>
                                        <p:cTn id="42" dur="500"/>
                                        <p:tgtEl>
                                          <p:spTgt spid="10249"/>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3" presetClass="entr" presetSubtype="10" fill="hold" nodeType="clickEffect">
                                  <p:stCondLst>
                                    <p:cond delay="0"/>
                                  </p:stCondLst>
                                  <p:childTnLst>
                                    <p:set>
                                      <p:cBhvr>
                                        <p:cTn id="46" dur="1" fill="hold">
                                          <p:stCondLst>
                                            <p:cond delay="0"/>
                                          </p:stCondLst>
                                        </p:cTn>
                                        <p:tgtEl>
                                          <p:spTgt spid="10250"/>
                                        </p:tgtEl>
                                        <p:attrNameLst>
                                          <p:attrName>style.visibility</p:attrName>
                                        </p:attrNameLst>
                                      </p:cBhvr>
                                      <p:to>
                                        <p:strVal val="visible"/>
                                      </p:to>
                                    </p:set>
                                    <p:animEffect transition="in" filter="blinds(horizontal)">
                                      <p:cBhvr>
                                        <p:cTn id="47" dur="500"/>
                                        <p:tgtEl>
                                          <p:spTgt spid="10250"/>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3" presetClass="entr" presetSubtype="10" fill="hold" grpId="0" nodeType="clickEffect">
                                  <p:stCondLst>
                                    <p:cond delay="0"/>
                                  </p:stCondLst>
                                  <p:childTnLst>
                                    <p:set>
                                      <p:cBhvr>
                                        <p:cTn id="51" dur="1" fill="hold">
                                          <p:stCondLst>
                                            <p:cond delay="0"/>
                                          </p:stCondLst>
                                        </p:cTn>
                                        <p:tgtEl>
                                          <p:spTgt spid="10254"/>
                                        </p:tgtEl>
                                        <p:attrNameLst>
                                          <p:attrName>style.visibility</p:attrName>
                                        </p:attrNameLst>
                                      </p:cBhvr>
                                      <p:to>
                                        <p:strVal val="visible"/>
                                      </p:to>
                                    </p:set>
                                    <p:animEffect transition="in" filter="blinds(horizontal)">
                                      <p:cBhvr>
                                        <p:cTn id="52" dur="500"/>
                                        <p:tgtEl>
                                          <p:spTgt spid="10254"/>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3" presetClass="entr" presetSubtype="10" fill="hold" grpId="0" nodeType="clickEffect">
                                  <p:stCondLst>
                                    <p:cond delay="0"/>
                                  </p:stCondLst>
                                  <p:childTnLst>
                                    <p:set>
                                      <p:cBhvr>
                                        <p:cTn id="56" dur="1" fill="hold">
                                          <p:stCondLst>
                                            <p:cond delay="0"/>
                                          </p:stCondLst>
                                        </p:cTn>
                                        <p:tgtEl>
                                          <p:spTgt spid="10251"/>
                                        </p:tgtEl>
                                        <p:attrNameLst>
                                          <p:attrName>style.visibility</p:attrName>
                                        </p:attrNameLst>
                                      </p:cBhvr>
                                      <p:to>
                                        <p:strVal val="visible"/>
                                      </p:to>
                                    </p:set>
                                    <p:animEffect transition="in" filter="blinds(horizontal)">
                                      <p:cBhvr>
                                        <p:cTn id="57" dur="500"/>
                                        <p:tgtEl>
                                          <p:spTgt spid="10251"/>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3" presetClass="entr" presetSubtype="10" fill="hold" nodeType="clickEffect">
                                  <p:stCondLst>
                                    <p:cond delay="0"/>
                                  </p:stCondLst>
                                  <p:childTnLst>
                                    <p:set>
                                      <p:cBhvr>
                                        <p:cTn id="61" dur="1" fill="hold">
                                          <p:stCondLst>
                                            <p:cond delay="0"/>
                                          </p:stCondLst>
                                        </p:cTn>
                                        <p:tgtEl>
                                          <p:spTgt spid="10252"/>
                                        </p:tgtEl>
                                        <p:attrNameLst>
                                          <p:attrName>style.visibility</p:attrName>
                                        </p:attrNameLst>
                                      </p:cBhvr>
                                      <p:to>
                                        <p:strVal val="visible"/>
                                      </p:to>
                                    </p:set>
                                    <p:animEffect transition="in" filter="blinds(horizontal)">
                                      <p:cBhvr>
                                        <p:cTn id="62" dur="500"/>
                                        <p:tgtEl>
                                          <p:spTgt spid="10252"/>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3" presetClass="entr" presetSubtype="10" fill="hold" grpId="0" nodeType="clickEffect">
                                  <p:stCondLst>
                                    <p:cond delay="0"/>
                                  </p:stCondLst>
                                  <p:childTnLst>
                                    <p:set>
                                      <p:cBhvr>
                                        <p:cTn id="66" dur="1" fill="hold">
                                          <p:stCondLst>
                                            <p:cond delay="0"/>
                                          </p:stCondLst>
                                        </p:cTn>
                                        <p:tgtEl>
                                          <p:spTgt spid="10253"/>
                                        </p:tgtEl>
                                        <p:attrNameLst>
                                          <p:attrName>style.visibility</p:attrName>
                                        </p:attrNameLst>
                                      </p:cBhvr>
                                      <p:to>
                                        <p:strVal val="visible"/>
                                      </p:to>
                                    </p:set>
                                    <p:animEffect transition="in" filter="blinds(horizontal)">
                                      <p:cBhvr>
                                        <p:cTn id="67" dur="500"/>
                                        <p:tgtEl>
                                          <p:spTgt spid="10253"/>
                                        </p:tgtEl>
                                      </p:cBhvr>
                                    </p:animEffect>
                                  </p:childTnLst>
                                </p:cTn>
                              </p:par>
                            </p:childTnLst>
                          </p:cTn>
                        </p:par>
                      </p:childTnLst>
                    </p:cTn>
                  </p:par>
                  <p:par>
                    <p:cTn id="68" fill="hold" nodeType="clickPar">
                      <p:stCondLst>
                        <p:cond delay="indefinite"/>
                      </p:stCondLst>
                      <p:childTnLst>
                        <p:par>
                          <p:cTn id="69" fill="hold" nodeType="withGroup">
                            <p:stCondLst>
                              <p:cond delay="0"/>
                            </p:stCondLst>
                            <p:childTnLst>
                              <p:par>
                                <p:cTn id="70" presetID="3" presetClass="entr" presetSubtype="10" fill="hold" grpId="0" nodeType="clickEffect">
                                  <p:stCondLst>
                                    <p:cond delay="0"/>
                                  </p:stCondLst>
                                  <p:childTnLst>
                                    <p:set>
                                      <p:cBhvr>
                                        <p:cTn id="71" dur="1" fill="hold">
                                          <p:stCondLst>
                                            <p:cond delay="0"/>
                                          </p:stCondLst>
                                        </p:cTn>
                                        <p:tgtEl>
                                          <p:spTgt spid="10255"/>
                                        </p:tgtEl>
                                        <p:attrNameLst>
                                          <p:attrName>style.visibility</p:attrName>
                                        </p:attrNameLst>
                                      </p:cBhvr>
                                      <p:to>
                                        <p:strVal val="visible"/>
                                      </p:to>
                                    </p:set>
                                    <p:animEffect transition="in" filter="blinds(horizontal)">
                                      <p:cBhvr>
                                        <p:cTn id="72" dur="500"/>
                                        <p:tgtEl>
                                          <p:spTgt spid="102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2" grpId="0" animBg="1"/>
      <p:bldP spid="10243" grpId="0"/>
      <p:bldP spid="10244" grpId="0"/>
      <p:bldP spid="10245" grpId="0"/>
      <p:bldP spid="10246" grpId="0"/>
      <p:bldP spid="10247" grpId="0"/>
      <p:bldP spid="10248" grpId="0"/>
      <p:bldP spid="10249" grpId="0"/>
      <p:bldP spid="10251" grpId="0"/>
      <p:bldP spid="10253" grpId="0"/>
      <p:bldP spid="10254" grpId="0" animBg="1"/>
      <p:bldP spid="10255"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图片 1">
            <a:extLst>
              <a:ext uri="{FF2B5EF4-FFF2-40B4-BE49-F238E27FC236}">
                <a16:creationId xmlns:a16="http://schemas.microsoft.com/office/drawing/2014/main" id="{376170E4-C26A-4F61-A685-3889F455C39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57175" y="609600"/>
            <a:ext cx="8886825" cy="533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ext Box 2">
            <a:extLst>
              <a:ext uri="{FF2B5EF4-FFF2-40B4-BE49-F238E27FC236}">
                <a16:creationId xmlns:a16="http://schemas.microsoft.com/office/drawing/2014/main" id="{4AEB8440-DB2C-4463-9EB7-E8FD3CF32F7D}"/>
              </a:ext>
            </a:extLst>
          </p:cNvPr>
          <p:cNvSpPr txBox="1">
            <a:spLocks noChangeArrowheads="1"/>
          </p:cNvSpPr>
          <p:nvPr/>
        </p:nvSpPr>
        <p:spPr bwMode="auto">
          <a:xfrm>
            <a:off x="609600" y="685800"/>
            <a:ext cx="28956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zh-CN" altLang="en-US" b="1">
                <a:solidFill>
                  <a:srgbClr val="080912"/>
                </a:solidFill>
                <a:latin typeface="Tahoma" panose="020B0604030504040204" pitchFamily="34" charset="0"/>
              </a:rPr>
              <a:t>发 展 史</a:t>
            </a:r>
          </a:p>
        </p:txBody>
      </p:sp>
      <p:sp>
        <p:nvSpPr>
          <p:cNvPr id="28675" name="Text Box 3">
            <a:extLst>
              <a:ext uri="{FF2B5EF4-FFF2-40B4-BE49-F238E27FC236}">
                <a16:creationId xmlns:a16="http://schemas.microsoft.com/office/drawing/2014/main" id="{E7B47902-7410-449D-9827-0D5CCA793C3D}"/>
              </a:ext>
            </a:extLst>
          </p:cNvPr>
          <p:cNvSpPr txBox="1">
            <a:spLocks noChangeArrowheads="1"/>
          </p:cNvSpPr>
          <p:nvPr/>
        </p:nvSpPr>
        <p:spPr bwMode="auto">
          <a:xfrm>
            <a:off x="914400" y="1752600"/>
            <a:ext cx="7467600" cy="1552575"/>
          </a:xfrm>
          <a:prstGeom prst="rect">
            <a:avLst/>
          </a:prstGeom>
          <a:solidFill>
            <a:srgbClr val="00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en-US" altLang="zh-CN" sz="2400">
                <a:solidFill>
                  <a:srgbClr val="080912"/>
                </a:solidFill>
                <a:latin typeface="Tahoma" panose="020B0604030504040204" pitchFamily="34" charset="0"/>
              </a:rPr>
              <a:t>20</a:t>
            </a:r>
            <a:r>
              <a:rPr kumimoji="1" lang="zh-CN" altLang="en-US" sz="2400">
                <a:solidFill>
                  <a:srgbClr val="080912"/>
                </a:solidFill>
                <a:latin typeface="Tahoma" panose="020B0604030504040204" pitchFamily="34" charset="0"/>
              </a:rPr>
              <a:t>世纪</a:t>
            </a:r>
            <a:r>
              <a:rPr kumimoji="1" lang="en-US" altLang="zh-CN" sz="2400">
                <a:solidFill>
                  <a:srgbClr val="080912"/>
                </a:solidFill>
                <a:latin typeface="Tahoma" panose="020B0604030504040204" pitchFamily="34" charset="0"/>
              </a:rPr>
              <a:t>20</a:t>
            </a:r>
            <a:r>
              <a:rPr kumimoji="1" lang="zh-CN" altLang="en-US" sz="2400">
                <a:solidFill>
                  <a:srgbClr val="080912"/>
                </a:solidFill>
                <a:latin typeface="Tahoma" panose="020B0604030504040204" pitchFamily="34" charset="0"/>
              </a:rPr>
              <a:t>年代完成量子力学理论体系及量子统计；</a:t>
            </a:r>
          </a:p>
          <a:p>
            <a:pPr eaLnBrk="1" hangingPunct="1">
              <a:spcBef>
                <a:spcPct val="50000"/>
              </a:spcBef>
              <a:buFontTx/>
              <a:buNone/>
            </a:pPr>
            <a:r>
              <a:rPr kumimoji="1" lang="en-US" altLang="zh-CN" sz="2400">
                <a:solidFill>
                  <a:srgbClr val="080912"/>
                </a:solidFill>
                <a:latin typeface="Tahoma" panose="020B0604030504040204" pitchFamily="34" charset="0"/>
              </a:rPr>
              <a:t>20</a:t>
            </a:r>
            <a:r>
              <a:rPr kumimoji="1" lang="zh-CN" altLang="en-US" sz="2400">
                <a:solidFill>
                  <a:srgbClr val="080912"/>
                </a:solidFill>
                <a:latin typeface="Tahoma" panose="020B0604030504040204" pitchFamily="34" charset="0"/>
              </a:rPr>
              <a:t>世纪</a:t>
            </a:r>
            <a:r>
              <a:rPr kumimoji="1" lang="en-US" altLang="zh-CN" sz="2400">
                <a:solidFill>
                  <a:srgbClr val="080912"/>
                </a:solidFill>
                <a:latin typeface="Tahoma" panose="020B0604030504040204" pitchFamily="34" charset="0"/>
              </a:rPr>
              <a:t>30</a:t>
            </a:r>
            <a:r>
              <a:rPr kumimoji="1" lang="zh-CN" altLang="en-US" sz="2400">
                <a:solidFill>
                  <a:srgbClr val="080912"/>
                </a:solidFill>
                <a:latin typeface="Tahoma" panose="020B0604030504040204" pitchFamily="34" charset="0"/>
              </a:rPr>
              <a:t>年代 固体物理学开始奠基；</a:t>
            </a:r>
          </a:p>
          <a:p>
            <a:pPr eaLnBrk="1" hangingPunct="1">
              <a:spcBef>
                <a:spcPct val="50000"/>
              </a:spcBef>
              <a:buFontTx/>
              <a:buNone/>
            </a:pPr>
            <a:r>
              <a:rPr kumimoji="1" lang="en-US" altLang="zh-CN" sz="2400">
                <a:solidFill>
                  <a:srgbClr val="080912"/>
                </a:solidFill>
                <a:latin typeface="Tahoma" panose="020B0604030504040204" pitchFamily="34" charset="0"/>
              </a:rPr>
              <a:t>20</a:t>
            </a:r>
            <a:r>
              <a:rPr kumimoji="1" lang="zh-CN" altLang="en-US" sz="2400">
                <a:solidFill>
                  <a:srgbClr val="080912"/>
                </a:solidFill>
                <a:latin typeface="Tahoma" panose="020B0604030504040204" pitchFamily="34" charset="0"/>
              </a:rPr>
              <a:t>世纪</a:t>
            </a:r>
            <a:r>
              <a:rPr kumimoji="1" lang="en-US" altLang="zh-CN" sz="2400">
                <a:solidFill>
                  <a:srgbClr val="080912"/>
                </a:solidFill>
                <a:latin typeface="Tahoma" panose="020B0604030504040204" pitchFamily="34" charset="0"/>
              </a:rPr>
              <a:t>40</a:t>
            </a:r>
            <a:r>
              <a:rPr kumimoji="1" lang="zh-CN" altLang="en-US" sz="2400">
                <a:solidFill>
                  <a:srgbClr val="080912"/>
                </a:solidFill>
                <a:latin typeface="Tahoma" panose="020B0604030504040204" pitchFamily="34" charset="0"/>
              </a:rPr>
              <a:t>年代 固体物理学理论主干已建立。</a:t>
            </a:r>
          </a:p>
        </p:txBody>
      </p:sp>
      <p:sp>
        <p:nvSpPr>
          <p:cNvPr id="28676" name="Text Box 4">
            <a:extLst>
              <a:ext uri="{FF2B5EF4-FFF2-40B4-BE49-F238E27FC236}">
                <a16:creationId xmlns:a16="http://schemas.microsoft.com/office/drawing/2014/main" id="{CA93FB42-4121-463E-A9C0-0827445B8264}"/>
              </a:ext>
            </a:extLst>
          </p:cNvPr>
          <p:cNvSpPr txBox="1">
            <a:spLocks noChangeArrowheads="1"/>
          </p:cNvSpPr>
          <p:nvPr/>
        </p:nvSpPr>
        <p:spPr bwMode="auto">
          <a:xfrm>
            <a:off x="327025" y="4511675"/>
            <a:ext cx="10668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zh-CN" altLang="en-US" b="1">
                <a:solidFill>
                  <a:srgbClr val="080912"/>
                </a:solidFill>
                <a:latin typeface="Tahoma" panose="020B0604030504040204" pitchFamily="34" charset="0"/>
              </a:rPr>
              <a:t>主干</a:t>
            </a:r>
          </a:p>
        </p:txBody>
      </p:sp>
      <p:sp>
        <p:nvSpPr>
          <p:cNvPr id="28677" name="Text Box 5">
            <a:extLst>
              <a:ext uri="{FF2B5EF4-FFF2-40B4-BE49-F238E27FC236}">
                <a16:creationId xmlns:a16="http://schemas.microsoft.com/office/drawing/2014/main" id="{46C17F78-C414-4270-A453-731C282E45B2}"/>
              </a:ext>
            </a:extLst>
          </p:cNvPr>
          <p:cNvSpPr txBox="1">
            <a:spLocks noChangeArrowheads="1"/>
          </p:cNvSpPr>
          <p:nvPr/>
        </p:nvSpPr>
        <p:spPr bwMode="auto">
          <a:xfrm>
            <a:off x="1927225" y="3749675"/>
            <a:ext cx="2514600" cy="210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zh-CN" altLang="en-US" sz="2400">
                <a:solidFill>
                  <a:srgbClr val="080912"/>
                </a:solidFill>
                <a:latin typeface="Tahoma" panose="020B0604030504040204" pitchFamily="34" charset="0"/>
              </a:rPr>
              <a:t>结构晶体学</a:t>
            </a:r>
          </a:p>
          <a:p>
            <a:pPr eaLnBrk="1" hangingPunct="1">
              <a:spcBef>
                <a:spcPct val="50000"/>
              </a:spcBef>
              <a:buFontTx/>
              <a:buNone/>
            </a:pPr>
            <a:r>
              <a:rPr kumimoji="1" lang="zh-CN" altLang="en-US" sz="2400">
                <a:solidFill>
                  <a:srgbClr val="080912"/>
                </a:solidFill>
                <a:latin typeface="Tahoma" panose="020B0604030504040204" pitchFamily="34" charset="0"/>
              </a:rPr>
              <a:t>晶格动力学</a:t>
            </a:r>
          </a:p>
          <a:p>
            <a:pPr eaLnBrk="1" hangingPunct="1">
              <a:spcBef>
                <a:spcPct val="50000"/>
              </a:spcBef>
              <a:buFontTx/>
              <a:buNone/>
            </a:pPr>
            <a:r>
              <a:rPr kumimoji="1" lang="zh-CN" altLang="en-US" sz="2400">
                <a:solidFill>
                  <a:srgbClr val="080912"/>
                </a:solidFill>
                <a:latin typeface="Tahoma" panose="020B0604030504040204" pitchFamily="34" charset="0"/>
              </a:rPr>
              <a:t>能带理论</a:t>
            </a:r>
          </a:p>
          <a:p>
            <a:pPr eaLnBrk="1" hangingPunct="1">
              <a:spcBef>
                <a:spcPct val="50000"/>
              </a:spcBef>
              <a:buFontTx/>
              <a:buNone/>
            </a:pPr>
            <a:r>
              <a:rPr kumimoji="1" lang="zh-CN" altLang="en-US" sz="2400">
                <a:solidFill>
                  <a:srgbClr val="080912"/>
                </a:solidFill>
                <a:latin typeface="Tahoma" panose="020B0604030504040204" pitchFamily="34" charset="0"/>
              </a:rPr>
              <a:t>磁性理论</a:t>
            </a:r>
          </a:p>
        </p:txBody>
      </p:sp>
      <p:sp>
        <p:nvSpPr>
          <p:cNvPr id="28678" name="Text Box 6">
            <a:extLst>
              <a:ext uri="{FF2B5EF4-FFF2-40B4-BE49-F238E27FC236}">
                <a16:creationId xmlns:a16="http://schemas.microsoft.com/office/drawing/2014/main" id="{2294A8EB-28E6-4437-828F-9301EEF6C022}"/>
              </a:ext>
            </a:extLst>
          </p:cNvPr>
          <p:cNvSpPr txBox="1">
            <a:spLocks noChangeArrowheads="1"/>
          </p:cNvSpPr>
          <p:nvPr/>
        </p:nvSpPr>
        <p:spPr bwMode="auto">
          <a:xfrm>
            <a:off x="4060825" y="3749675"/>
            <a:ext cx="3276600" cy="210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en-US" altLang="zh-CN" sz="2400">
                <a:solidFill>
                  <a:srgbClr val="080912"/>
                </a:solidFill>
                <a:latin typeface="Tahoma" panose="020B0604030504040204" pitchFamily="34" charset="0"/>
              </a:rPr>
              <a:t>X</a:t>
            </a:r>
            <a:r>
              <a:rPr kumimoji="1" lang="zh-CN" altLang="en-US" sz="2400">
                <a:solidFill>
                  <a:srgbClr val="080912"/>
                </a:solidFill>
                <a:latin typeface="Tahoma" panose="020B0604030504040204" pitchFamily="34" charset="0"/>
              </a:rPr>
              <a:t>射线衍射、电子衍射</a:t>
            </a:r>
          </a:p>
          <a:p>
            <a:pPr eaLnBrk="1" hangingPunct="1">
              <a:spcBef>
                <a:spcPct val="50000"/>
              </a:spcBef>
              <a:buFontTx/>
              <a:buNone/>
            </a:pPr>
            <a:r>
              <a:rPr kumimoji="1" lang="zh-CN" altLang="en-US" sz="2400">
                <a:solidFill>
                  <a:srgbClr val="080912"/>
                </a:solidFill>
                <a:latin typeface="Tahoma" panose="020B0604030504040204" pitchFamily="34" charset="0"/>
              </a:rPr>
              <a:t>热学性质</a:t>
            </a:r>
          </a:p>
          <a:p>
            <a:pPr eaLnBrk="1" hangingPunct="1">
              <a:spcBef>
                <a:spcPct val="50000"/>
              </a:spcBef>
              <a:buFontTx/>
              <a:buNone/>
            </a:pPr>
            <a:r>
              <a:rPr kumimoji="1" lang="zh-CN" altLang="en-US" sz="2400">
                <a:solidFill>
                  <a:srgbClr val="080912"/>
                </a:solidFill>
                <a:latin typeface="Tahoma" panose="020B0604030504040204" pitchFamily="34" charset="0"/>
              </a:rPr>
              <a:t>导电性质</a:t>
            </a:r>
          </a:p>
          <a:p>
            <a:pPr eaLnBrk="1" hangingPunct="1">
              <a:spcBef>
                <a:spcPct val="50000"/>
              </a:spcBef>
              <a:buFontTx/>
              <a:buNone/>
            </a:pPr>
            <a:r>
              <a:rPr kumimoji="1" lang="zh-CN" altLang="en-US" sz="2400">
                <a:solidFill>
                  <a:srgbClr val="080912"/>
                </a:solidFill>
                <a:latin typeface="Tahoma" panose="020B0604030504040204" pitchFamily="34" charset="0"/>
              </a:rPr>
              <a:t>磁性质</a:t>
            </a:r>
          </a:p>
        </p:txBody>
      </p:sp>
      <p:sp>
        <p:nvSpPr>
          <p:cNvPr id="28679" name="AutoShape 7">
            <a:extLst>
              <a:ext uri="{FF2B5EF4-FFF2-40B4-BE49-F238E27FC236}">
                <a16:creationId xmlns:a16="http://schemas.microsoft.com/office/drawing/2014/main" id="{CC4A3636-D7E5-4F62-94F0-7AAB588E367F}"/>
              </a:ext>
            </a:extLst>
          </p:cNvPr>
          <p:cNvSpPr>
            <a:spLocks/>
          </p:cNvSpPr>
          <p:nvPr/>
        </p:nvSpPr>
        <p:spPr bwMode="auto">
          <a:xfrm>
            <a:off x="1317625" y="3902075"/>
            <a:ext cx="457200" cy="1828800"/>
          </a:xfrm>
          <a:prstGeom prst="leftBrace">
            <a:avLst>
              <a:gd name="adj1" fmla="val 33333"/>
              <a:gd name="adj2" fmla="val 50000"/>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graphicFrame>
        <p:nvGraphicFramePr>
          <p:cNvPr id="28680" name="Object 8">
            <a:extLst>
              <a:ext uri="{FF2B5EF4-FFF2-40B4-BE49-F238E27FC236}">
                <a16:creationId xmlns:a16="http://schemas.microsoft.com/office/drawing/2014/main" id="{C9C00514-C8C2-421A-9C21-00F4EDBA4C80}"/>
              </a:ext>
            </a:extLst>
          </p:cNvPr>
          <p:cNvGraphicFramePr>
            <a:graphicFrameLocks noChangeAspect="1"/>
          </p:cNvGraphicFramePr>
          <p:nvPr/>
        </p:nvGraphicFramePr>
        <p:xfrm>
          <a:off x="3527425" y="3825875"/>
          <a:ext cx="552450" cy="441325"/>
        </p:xfrm>
        <a:graphic>
          <a:graphicData uri="http://schemas.openxmlformats.org/presentationml/2006/ole">
            <mc:AlternateContent xmlns:mc="http://schemas.openxmlformats.org/markup-compatibility/2006">
              <mc:Choice xmlns:v="urn:schemas-microsoft-com:vml" Requires="v">
                <p:oleObj spid="_x0000_s35925" name="Equation" r:id="rId3" imgW="190417" imgH="152334" progId="Equation.3">
                  <p:embed/>
                </p:oleObj>
              </mc:Choice>
              <mc:Fallback>
                <p:oleObj name="Equation" r:id="rId3" imgW="190417" imgH="152334" progId="Equation.3">
                  <p:embed/>
                  <p:pic>
                    <p:nvPicPr>
                      <p:cNvPr id="0" name="Object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27425" y="3825875"/>
                        <a:ext cx="552450" cy="441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8681" name="Object 9">
            <a:extLst>
              <a:ext uri="{FF2B5EF4-FFF2-40B4-BE49-F238E27FC236}">
                <a16:creationId xmlns:a16="http://schemas.microsoft.com/office/drawing/2014/main" id="{F58566E4-4838-44A4-9DA4-8D33323EB391}"/>
              </a:ext>
            </a:extLst>
          </p:cNvPr>
          <p:cNvGraphicFramePr>
            <a:graphicFrameLocks noChangeAspect="1"/>
          </p:cNvGraphicFramePr>
          <p:nvPr/>
        </p:nvGraphicFramePr>
        <p:xfrm>
          <a:off x="3527425" y="4359275"/>
          <a:ext cx="552450" cy="441325"/>
        </p:xfrm>
        <a:graphic>
          <a:graphicData uri="http://schemas.openxmlformats.org/presentationml/2006/ole">
            <mc:AlternateContent xmlns:mc="http://schemas.openxmlformats.org/markup-compatibility/2006">
              <mc:Choice xmlns:v="urn:schemas-microsoft-com:vml" Requires="v">
                <p:oleObj spid="_x0000_s35926" name="Equation" r:id="rId5" imgW="190417" imgH="152334" progId="Equation.3">
                  <p:embed/>
                </p:oleObj>
              </mc:Choice>
              <mc:Fallback>
                <p:oleObj name="Equation" r:id="rId5" imgW="190417" imgH="152334" progId="Equation.3">
                  <p:embed/>
                  <p:pic>
                    <p:nvPicPr>
                      <p:cNvPr id="0" name="Object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27425" y="4359275"/>
                        <a:ext cx="552450" cy="441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8682" name="Object 10">
            <a:extLst>
              <a:ext uri="{FF2B5EF4-FFF2-40B4-BE49-F238E27FC236}">
                <a16:creationId xmlns:a16="http://schemas.microsoft.com/office/drawing/2014/main" id="{F5D5B174-25C8-44A5-9F4F-72056214F254}"/>
              </a:ext>
            </a:extLst>
          </p:cNvPr>
          <p:cNvGraphicFramePr>
            <a:graphicFrameLocks noChangeAspect="1"/>
          </p:cNvGraphicFramePr>
          <p:nvPr/>
        </p:nvGraphicFramePr>
        <p:xfrm>
          <a:off x="3505200" y="4876800"/>
          <a:ext cx="552450" cy="441325"/>
        </p:xfrm>
        <a:graphic>
          <a:graphicData uri="http://schemas.openxmlformats.org/presentationml/2006/ole">
            <mc:AlternateContent xmlns:mc="http://schemas.openxmlformats.org/markup-compatibility/2006">
              <mc:Choice xmlns:v="urn:schemas-microsoft-com:vml" Requires="v">
                <p:oleObj spid="_x0000_s35927" name="Equation" r:id="rId6" imgW="190417" imgH="152334" progId="Equation.3">
                  <p:embed/>
                </p:oleObj>
              </mc:Choice>
              <mc:Fallback>
                <p:oleObj name="Equation" r:id="rId6" imgW="190417" imgH="152334" progId="Equation.3">
                  <p:embed/>
                  <p:pic>
                    <p:nvPicPr>
                      <p:cNvPr id="0" name="Object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05200" y="4876800"/>
                        <a:ext cx="552450" cy="441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8683" name="Object 11">
            <a:extLst>
              <a:ext uri="{FF2B5EF4-FFF2-40B4-BE49-F238E27FC236}">
                <a16:creationId xmlns:a16="http://schemas.microsoft.com/office/drawing/2014/main" id="{75E5E4B7-03F5-4CEA-A41A-79B33B31C856}"/>
              </a:ext>
            </a:extLst>
          </p:cNvPr>
          <p:cNvGraphicFramePr>
            <a:graphicFrameLocks noChangeAspect="1"/>
          </p:cNvGraphicFramePr>
          <p:nvPr/>
        </p:nvGraphicFramePr>
        <p:xfrm>
          <a:off x="3505200" y="5410200"/>
          <a:ext cx="552450" cy="441325"/>
        </p:xfrm>
        <a:graphic>
          <a:graphicData uri="http://schemas.openxmlformats.org/presentationml/2006/ole">
            <mc:AlternateContent xmlns:mc="http://schemas.openxmlformats.org/markup-compatibility/2006">
              <mc:Choice xmlns:v="urn:schemas-microsoft-com:vml" Requires="v">
                <p:oleObj spid="_x0000_s35928" name="Equation" r:id="rId7" imgW="190417" imgH="152334" progId="Equation.3">
                  <p:embed/>
                </p:oleObj>
              </mc:Choice>
              <mc:Fallback>
                <p:oleObj name="Equation" r:id="rId7" imgW="190417" imgH="152334" progId="Equation.3">
                  <p:embed/>
                  <p:pic>
                    <p:nvPicPr>
                      <p:cNvPr id="0" name="Object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05200" y="5410200"/>
                        <a:ext cx="552450" cy="441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8684" name="Object 12">
            <a:extLst>
              <a:ext uri="{FF2B5EF4-FFF2-40B4-BE49-F238E27FC236}">
                <a16:creationId xmlns:a16="http://schemas.microsoft.com/office/drawing/2014/main" id="{E129D2A1-11D4-43DA-B51E-7B54BF2E24C2}"/>
              </a:ext>
            </a:extLst>
          </p:cNvPr>
          <p:cNvGraphicFramePr>
            <a:graphicFrameLocks noChangeAspect="1"/>
          </p:cNvGraphicFramePr>
          <p:nvPr/>
        </p:nvGraphicFramePr>
        <p:xfrm>
          <a:off x="7032625" y="3749675"/>
          <a:ext cx="552450" cy="441325"/>
        </p:xfrm>
        <a:graphic>
          <a:graphicData uri="http://schemas.openxmlformats.org/presentationml/2006/ole">
            <mc:AlternateContent xmlns:mc="http://schemas.openxmlformats.org/markup-compatibility/2006">
              <mc:Choice xmlns:v="urn:schemas-microsoft-com:vml" Requires="v">
                <p:oleObj spid="_x0000_s35929" name="Equation" r:id="rId8" imgW="190417" imgH="152334" progId="Equation.3">
                  <p:embed/>
                </p:oleObj>
              </mc:Choice>
              <mc:Fallback>
                <p:oleObj name="Equation" r:id="rId8" imgW="190417" imgH="152334" progId="Equation.3">
                  <p:embed/>
                  <p:pic>
                    <p:nvPicPr>
                      <p:cNvPr id="0" name="Object 1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32625" y="3749675"/>
                        <a:ext cx="552450" cy="441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8685" name="Text Box 13">
            <a:extLst>
              <a:ext uri="{FF2B5EF4-FFF2-40B4-BE49-F238E27FC236}">
                <a16:creationId xmlns:a16="http://schemas.microsoft.com/office/drawing/2014/main" id="{542CAC57-D7B9-49A6-B920-8BC0BFA29972}"/>
              </a:ext>
            </a:extLst>
          </p:cNvPr>
          <p:cNvSpPr txBox="1">
            <a:spLocks noChangeArrowheads="1"/>
          </p:cNvSpPr>
          <p:nvPr/>
        </p:nvSpPr>
        <p:spPr bwMode="auto">
          <a:xfrm>
            <a:off x="7566025" y="3749675"/>
            <a:ext cx="9683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zh-CN" altLang="en-US" sz="2400">
                <a:solidFill>
                  <a:srgbClr val="080912"/>
                </a:solidFill>
                <a:latin typeface="Tahoma" panose="020B0604030504040204" pitchFamily="34" charset="0"/>
              </a:rPr>
              <a:t>结构</a:t>
            </a:r>
          </a:p>
        </p:txBody>
      </p:sp>
      <p:sp>
        <p:nvSpPr>
          <p:cNvPr id="28686" name="Rectangle 14">
            <a:extLst>
              <a:ext uri="{FF2B5EF4-FFF2-40B4-BE49-F238E27FC236}">
                <a16:creationId xmlns:a16="http://schemas.microsoft.com/office/drawing/2014/main" id="{79FD810F-2508-4B20-BCE8-AF1CA6944001}"/>
              </a:ext>
            </a:extLst>
          </p:cNvPr>
          <p:cNvSpPr>
            <a:spLocks noChangeArrowheads="1"/>
          </p:cNvSpPr>
          <p:nvPr/>
        </p:nvSpPr>
        <p:spPr bwMode="auto">
          <a:xfrm>
            <a:off x="304800" y="3581400"/>
            <a:ext cx="8382000" cy="2286000"/>
          </a:xfrm>
          <a:prstGeom prst="rect">
            <a:avLst/>
          </a:prstGeom>
          <a:noFill/>
          <a:ln w="28575">
            <a:solidFill>
              <a:srgbClr val="FF00FF"/>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8674"/>
                                        </p:tgtEl>
                                        <p:attrNameLst>
                                          <p:attrName>style.visibility</p:attrName>
                                        </p:attrNameLst>
                                      </p:cBhvr>
                                      <p:to>
                                        <p:strVal val="visible"/>
                                      </p:to>
                                    </p:set>
                                    <p:anim calcmode="lin" valueType="num">
                                      <p:cBhvr additive="base">
                                        <p:cTn id="7" dur="500" fill="hold"/>
                                        <p:tgtEl>
                                          <p:spTgt spid="28674"/>
                                        </p:tgtEl>
                                        <p:attrNameLst>
                                          <p:attrName>ppt_x</p:attrName>
                                        </p:attrNameLst>
                                      </p:cBhvr>
                                      <p:tavLst>
                                        <p:tav tm="0">
                                          <p:val>
                                            <p:strVal val="#ppt_x"/>
                                          </p:val>
                                        </p:tav>
                                        <p:tav tm="100000">
                                          <p:val>
                                            <p:strVal val="#ppt_x"/>
                                          </p:val>
                                        </p:tav>
                                      </p:tavLst>
                                    </p:anim>
                                    <p:anim calcmode="lin" valueType="num">
                                      <p:cBhvr additive="base">
                                        <p:cTn id="8" dur="500" fill="hold"/>
                                        <p:tgtEl>
                                          <p:spTgt spid="28674"/>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8675"/>
                                        </p:tgtEl>
                                        <p:attrNameLst>
                                          <p:attrName>style.visibility</p:attrName>
                                        </p:attrNameLst>
                                      </p:cBhvr>
                                      <p:to>
                                        <p:strVal val="visible"/>
                                      </p:to>
                                    </p:set>
                                    <p:anim calcmode="lin" valueType="num">
                                      <p:cBhvr additive="base">
                                        <p:cTn id="13" dur="500" fill="hold"/>
                                        <p:tgtEl>
                                          <p:spTgt spid="28675"/>
                                        </p:tgtEl>
                                        <p:attrNameLst>
                                          <p:attrName>ppt_x</p:attrName>
                                        </p:attrNameLst>
                                      </p:cBhvr>
                                      <p:tavLst>
                                        <p:tav tm="0">
                                          <p:val>
                                            <p:strVal val="#ppt_x"/>
                                          </p:val>
                                        </p:tav>
                                        <p:tav tm="100000">
                                          <p:val>
                                            <p:strVal val="#ppt_x"/>
                                          </p:val>
                                        </p:tav>
                                      </p:tavLst>
                                    </p:anim>
                                    <p:anim calcmode="lin" valueType="num">
                                      <p:cBhvr additive="base">
                                        <p:cTn id="14" dur="500" fill="hold"/>
                                        <p:tgtEl>
                                          <p:spTgt spid="28675"/>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8676"/>
                                        </p:tgtEl>
                                        <p:attrNameLst>
                                          <p:attrName>style.visibility</p:attrName>
                                        </p:attrNameLst>
                                      </p:cBhvr>
                                      <p:to>
                                        <p:strVal val="visible"/>
                                      </p:to>
                                    </p:set>
                                    <p:anim calcmode="lin" valueType="num">
                                      <p:cBhvr additive="base">
                                        <p:cTn id="19" dur="500" fill="hold"/>
                                        <p:tgtEl>
                                          <p:spTgt spid="28676"/>
                                        </p:tgtEl>
                                        <p:attrNameLst>
                                          <p:attrName>ppt_x</p:attrName>
                                        </p:attrNameLst>
                                      </p:cBhvr>
                                      <p:tavLst>
                                        <p:tav tm="0">
                                          <p:val>
                                            <p:strVal val="#ppt_x"/>
                                          </p:val>
                                        </p:tav>
                                        <p:tav tm="100000">
                                          <p:val>
                                            <p:strVal val="#ppt_x"/>
                                          </p:val>
                                        </p:tav>
                                      </p:tavLst>
                                    </p:anim>
                                    <p:anim calcmode="lin" valueType="num">
                                      <p:cBhvr additive="base">
                                        <p:cTn id="20" dur="500" fill="hold"/>
                                        <p:tgtEl>
                                          <p:spTgt spid="28676"/>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8679"/>
                                        </p:tgtEl>
                                        <p:attrNameLst>
                                          <p:attrName>style.visibility</p:attrName>
                                        </p:attrNameLst>
                                      </p:cBhvr>
                                      <p:to>
                                        <p:strVal val="visible"/>
                                      </p:to>
                                    </p:set>
                                    <p:anim calcmode="lin" valueType="num">
                                      <p:cBhvr additive="base">
                                        <p:cTn id="25" dur="500" fill="hold"/>
                                        <p:tgtEl>
                                          <p:spTgt spid="28679"/>
                                        </p:tgtEl>
                                        <p:attrNameLst>
                                          <p:attrName>ppt_x</p:attrName>
                                        </p:attrNameLst>
                                      </p:cBhvr>
                                      <p:tavLst>
                                        <p:tav tm="0">
                                          <p:val>
                                            <p:strVal val="#ppt_x"/>
                                          </p:val>
                                        </p:tav>
                                        <p:tav tm="100000">
                                          <p:val>
                                            <p:strVal val="#ppt_x"/>
                                          </p:val>
                                        </p:tav>
                                      </p:tavLst>
                                    </p:anim>
                                    <p:anim calcmode="lin" valueType="num">
                                      <p:cBhvr additive="base">
                                        <p:cTn id="26" dur="500" fill="hold"/>
                                        <p:tgtEl>
                                          <p:spTgt spid="28679"/>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28677"/>
                                        </p:tgtEl>
                                        <p:attrNameLst>
                                          <p:attrName>style.visibility</p:attrName>
                                        </p:attrNameLst>
                                      </p:cBhvr>
                                      <p:to>
                                        <p:strVal val="visible"/>
                                      </p:to>
                                    </p:set>
                                    <p:anim calcmode="lin" valueType="num">
                                      <p:cBhvr additive="base">
                                        <p:cTn id="31" dur="500" fill="hold"/>
                                        <p:tgtEl>
                                          <p:spTgt spid="28677"/>
                                        </p:tgtEl>
                                        <p:attrNameLst>
                                          <p:attrName>ppt_x</p:attrName>
                                        </p:attrNameLst>
                                      </p:cBhvr>
                                      <p:tavLst>
                                        <p:tav tm="0">
                                          <p:val>
                                            <p:strVal val="#ppt_x"/>
                                          </p:val>
                                        </p:tav>
                                        <p:tav tm="100000">
                                          <p:val>
                                            <p:strVal val="#ppt_x"/>
                                          </p:val>
                                        </p:tav>
                                      </p:tavLst>
                                    </p:anim>
                                    <p:anim calcmode="lin" valueType="num">
                                      <p:cBhvr additive="base">
                                        <p:cTn id="32" dur="500" fill="hold"/>
                                        <p:tgtEl>
                                          <p:spTgt spid="28677"/>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4" fill="hold" nodeType="clickEffect">
                                  <p:stCondLst>
                                    <p:cond delay="0"/>
                                  </p:stCondLst>
                                  <p:childTnLst>
                                    <p:set>
                                      <p:cBhvr>
                                        <p:cTn id="36" dur="1" fill="hold">
                                          <p:stCondLst>
                                            <p:cond delay="0"/>
                                          </p:stCondLst>
                                        </p:cTn>
                                        <p:tgtEl>
                                          <p:spTgt spid="28680"/>
                                        </p:tgtEl>
                                        <p:attrNameLst>
                                          <p:attrName>style.visibility</p:attrName>
                                        </p:attrNameLst>
                                      </p:cBhvr>
                                      <p:to>
                                        <p:strVal val="visible"/>
                                      </p:to>
                                    </p:set>
                                    <p:anim calcmode="lin" valueType="num">
                                      <p:cBhvr additive="base">
                                        <p:cTn id="37" dur="500" fill="hold"/>
                                        <p:tgtEl>
                                          <p:spTgt spid="28680"/>
                                        </p:tgtEl>
                                        <p:attrNameLst>
                                          <p:attrName>ppt_x</p:attrName>
                                        </p:attrNameLst>
                                      </p:cBhvr>
                                      <p:tavLst>
                                        <p:tav tm="0">
                                          <p:val>
                                            <p:strVal val="#ppt_x"/>
                                          </p:val>
                                        </p:tav>
                                        <p:tav tm="100000">
                                          <p:val>
                                            <p:strVal val="#ppt_x"/>
                                          </p:val>
                                        </p:tav>
                                      </p:tavLst>
                                    </p:anim>
                                    <p:anim calcmode="lin" valueType="num">
                                      <p:cBhvr additive="base">
                                        <p:cTn id="38" dur="500" fill="hold"/>
                                        <p:tgtEl>
                                          <p:spTgt spid="28680"/>
                                        </p:tgtEl>
                                        <p:attrNameLst>
                                          <p:attrName>ppt_y</p:attrName>
                                        </p:attrNameLst>
                                      </p:cBhvr>
                                      <p:tavLst>
                                        <p:tav tm="0">
                                          <p:val>
                                            <p:strVal val="1+#ppt_h/2"/>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4" fill="hold" nodeType="clickEffect">
                                  <p:stCondLst>
                                    <p:cond delay="0"/>
                                  </p:stCondLst>
                                  <p:childTnLst>
                                    <p:set>
                                      <p:cBhvr>
                                        <p:cTn id="42" dur="1" fill="hold">
                                          <p:stCondLst>
                                            <p:cond delay="0"/>
                                          </p:stCondLst>
                                        </p:cTn>
                                        <p:tgtEl>
                                          <p:spTgt spid="28681"/>
                                        </p:tgtEl>
                                        <p:attrNameLst>
                                          <p:attrName>style.visibility</p:attrName>
                                        </p:attrNameLst>
                                      </p:cBhvr>
                                      <p:to>
                                        <p:strVal val="visible"/>
                                      </p:to>
                                    </p:set>
                                    <p:anim calcmode="lin" valueType="num">
                                      <p:cBhvr additive="base">
                                        <p:cTn id="43" dur="500" fill="hold"/>
                                        <p:tgtEl>
                                          <p:spTgt spid="28681"/>
                                        </p:tgtEl>
                                        <p:attrNameLst>
                                          <p:attrName>ppt_x</p:attrName>
                                        </p:attrNameLst>
                                      </p:cBhvr>
                                      <p:tavLst>
                                        <p:tav tm="0">
                                          <p:val>
                                            <p:strVal val="#ppt_x"/>
                                          </p:val>
                                        </p:tav>
                                        <p:tav tm="100000">
                                          <p:val>
                                            <p:strVal val="#ppt_x"/>
                                          </p:val>
                                        </p:tav>
                                      </p:tavLst>
                                    </p:anim>
                                    <p:anim calcmode="lin" valueType="num">
                                      <p:cBhvr additive="base">
                                        <p:cTn id="44" dur="500" fill="hold"/>
                                        <p:tgtEl>
                                          <p:spTgt spid="28681"/>
                                        </p:tgtEl>
                                        <p:attrNameLst>
                                          <p:attrName>ppt_y</p:attrName>
                                        </p:attrNameLst>
                                      </p:cBhvr>
                                      <p:tavLst>
                                        <p:tav tm="0">
                                          <p:val>
                                            <p:strVal val="1+#ppt_h/2"/>
                                          </p:val>
                                        </p:tav>
                                        <p:tav tm="100000">
                                          <p:val>
                                            <p:strVal val="#ppt_y"/>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2" presetClass="entr" presetSubtype="4" fill="hold" nodeType="clickEffect">
                                  <p:stCondLst>
                                    <p:cond delay="0"/>
                                  </p:stCondLst>
                                  <p:childTnLst>
                                    <p:set>
                                      <p:cBhvr>
                                        <p:cTn id="48" dur="1" fill="hold">
                                          <p:stCondLst>
                                            <p:cond delay="0"/>
                                          </p:stCondLst>
                                        </p:cTn>
                                        <p:tgtEl>
                                          <p:spTgt spid="28682"/>
                                        </p:tgtEl>
                                        <p:attrNameLst>
                                          <p:attrName>style.visibility</p:attrName>
                                        </p:attrNameLst>
                                      </p:cBhvr>
                                      <p:to>
                                        <p:strVal val="visible"/>
                                      </p:to>
                                    </p:set>
                                    <p:anim calcmode="lin" valueType="num">
                                      <p:cBhvr additive="base">
                                        <p:cTn id="49" dur="500" fill="hold"/>
                                        <p:tgtEl>
                                          <p:spTgt spid="28682"/>
                                        </p:tgtEl>
                                        <p:attrNameLst>
                                          <p:attrName>ppt_x</p:attrName>
                                        </p:attrNameLst>
                                      </p:cBhvr>
                                      <p:tavLst>
                                        <p:tav tm="0">
                                          <p:val>
                                            <p:strVal val="#ppt_x"/>
                                          </p:val>
                                        </p:tav>
                                        <p:tav tm="100000">
                                          <p:val>
                                            <p:strVal val="#ppt_x"/>
                                          </p:val>
                                        </p:tav>
                                      </p:tavLst>
                                    </p:anim>
                                    <p:anim calcmode="lin" valueType="num">
                                      <p:cBhvr additive="base">
                                        <p:cTn id="50" dur="500" fill="hold"/>
                                        <p:tgtEl>
                                          <p:spTgt spid="28682"/>
                                        </p:tgtEl>
                                        <p:attrNameLst>
                                          <p:attrName>ppt_y</p:attrName>
                                        </p:attrNameLst>
                                      </p:cBhvr>
                                      <p:tavLst>
                                        <p:tav tm="0">
                                          <p:val>
                                            <p:strVal val="1+#ppt_h/2"/>
                                          </p:val>
                                        </p:tav>
                                        <p:tav tm="100000">
                                          <p:val>
                                            <p:strVal val="#ppt_y"/>
                                          </p:val>
                                        </p:tav>
                                      </p:tavLst>
                                    </p:anim>
                                  </p:childTnLst>
                                </p:cTn>
                              </p:par>
                            </p:childTnLst>
                          </p:cTn>
                        </p:par>
                      </p:childTnLst>
                    </p:cTn>
                  </p:par>
                  <p:par>
                    <p:cTn id="51" fill="hold" nodeType="clickPar">
                      <p:stCondLst>
                        <p:cond delay="indefinite"/>
                      </p:stCondLst>
                      <p:childTnLst>
                        <p:par>
                          <p:cTn id="52" fill="hold" nodeType="withGroup">
                            <p:stCondLst>
                              <p:cond delay="0"/>
                            </p:stCondLst>
                            <p:childTnLst>
                              <p:par>
                                <p:cTn id="53" presetID="2" presetClass="entr" presetSubtype="4" fill="hold" nodeType="clickEffect">
                                  <p:stCondLst>
                                    <p:cond delay="0"/>
                                  </p:stCondLst>
                                  <p:childTnLst>
                                    <p:set>
                                      <p:cBhvr>
                                        <p:cTn id="54" dur="1" fill="hold">
                                          <p:stCondLst>
                                            <p:cond delay="0"/>
                                          </p:stCondLst>
                                        </p:cTn>
                                        <p:tgtEl>
                                          <p:spTgt spid="28683"/>
                                        </p:tgtEl>
                                        <p:attrNameLst>
                                          <p:attrName>style.visibility</p:attrName>
                                        </p:attrNameLst>
                                      </p:cBhvr>
                                      <p:to>
                                        <p:strVal val="visible"/>
                                      </p:to>
                                    </p:set>
                                    <p:anim calcmode="lin" valueType="num">
                                      <p:cBhvr additive="base">
                                        <p:cTn id="55" dur="500" fill="hold"/>
                                        <p:tgtEl>
                                          <p:spTgt spid="28683"/>
                                        </p:tgtEl>
                                        <p:attrNameLst>
                                          <p:attrName>ppt_x</p:attrName>
                                        </p:attrNameLst>
                                      </p:cBhvr>
                                      <p:tavLst>
                                        <p:tav tm="0">
                                          <p:val>
                                            <p:strVal val="#ppt_x"/>
                                          </p:val>
                                        </p:tav>
                                        <p:tav tm="100000">
                                          <p:val>
                                            <p:strVal val="#ppt_x"/>
                                          </p:val>
                                        </p:tav>
                                      </p:tavLst>
                                    </p:anim>
                                    <p:anim calcmode="lin" valueType="num">
                                      <p:cBhvr additive="base">
                                        <p:cTn id="56" dur="500" fill="hold"/>
                                        <p:tgtEl>
                                          <p:spTgt spid="28683"/>
                                        </p:tgtEl>
                                        <p:attrNameLst>
                                          <p:attrName>ppt_y</p:attrName>
                                        </p:attrNameLst>
                                      </p:cBhvr>
                                      <p:tavLst>
                                        <p:tav tm="0">
                                          <p:val>
                                            <p:strVal val="1+#ppt_h/2"/>
                                          </p:val>
                                        </p:tav>
                                        <p:tav tm="100000">
                                          <p:val>
                                            <p:strVal val="#ppt_y"/>
                                          </p:val>
                                        </p:tav>
                                      </p:tavLst>
                                    </p:anim>
                                  </p:childTnLst>
                                </p:cTn>
                              </p:par>
                            </p:childTnLst>
                          </p:cTn>
                        </p:par>
                      </p:childTnLst>
                    </p:cTn>
                  </p:par>
                  <p:par>
                    <p:cTn id="57" fill="hold" nodeType="clickPar">
                      <p:stCondLst>
                        <p:cond delay="indefinite"/>
                      </p:stCondLst>
                      <p:childTnLst>
                        <p:par>
                          <p:cTn id="58" fill="hold" nodeType="withGroup">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28678"/>
                                        </p:tgtEl>
                                        <p:attrNameLst>
                                          <p:attrName>style.visibility</p:attrName>
                                        </p:attrNameLst>
                                      </p:cBhvr>
                                      <p:to>
                                        <p:strVal val="visible"/>
                                      </p:to>
                                    </p:set>
                                    <p:anim calcmode="lin" valueType="num">
                                      <p:cBhvr additive="base">
                                        <p:cTn id="61" dur="500" fill="hold"/>
                                        <p:tgtEl>
                                          <p:spTgt spid="28678"/>
                                        </p:tgtEl>
                                        <p:attrNameLst>
                                          <p:attrName>ppt_x</p:attrName>
                                        </p:attrNameLst>
                                      </p:cBhvr>
                                      <p:tavLst>
                                        <p:tav tm="0">
                                          <p:val>
                                            <p:strVal val="#ppt_x"/>
                                          </p:val>
                                        </p:tav>
                                        <p:tav tm="100000">
                                          <p:val>
                                            <p:strVal val="#ppt_x"/>
                                          </p:val>
                                        </p:tav>
                                      </p:tavLst>
                                    </p:anim>
                                    <p:anim calcmode="lin" valueType="num">
                                      <p:cBhvr additive="base">
                                        <p:cTn id="62" dur="500" fill="hold"/>
                                        <p:tgtEl>
                                          <p:spTgt spid="28678"/>
                                        </p:tgtEl>
                                        <p:attrNameLst>
                                          <p:attrName>ppt_y</p:attrName>
                                        </p:attrNameLst>
                                      </p:cBhvr>
                                      <p:tavLst>
                                        <p:tav tm="0">
                                          <p:val>
                                            <p:strVal val="1+#ppt_h/2"/>
                                          </p:val>
                                        </p:tav>
                                        <p:tav tm="100000">
                                          <p:val>
                                            <p:strVal val="#ppt_y"/>
                                          </p:val>
                                        </p:tav>
                                      </p:tavLst>
                                    </p:anim>
                                  </p:childTnLst>
                                </p:cTn>
                              </p:par>
                            </p:childTnLst>
                          </p:cTn>
                        </p:par>
                      </p:childTnLst>
                    </p:cTn>
                  </p:par>
                  <p:par>
                    <p:cTn id="63" fill="hold" nodeType="clickPar">
                      <p:stCondLst>
                        <p:cond delay="indefinite"/>
                      </p:stCondLst>
                      <p:childTnLst>
                        <p:par>
                          <p:cTn id="64" fill="hold" nodeType="withGroup">
                            <p:stCondLst>
                              <p:cond delay="0"/>
                            </p:stCondLst>
                            <p:childTnLst>
                              <p:par>
                                <p:cTn id="65" presetID="2" presetClass="entr" presetSubtype="4" fill="hold" nodeType="clickEffect">
                                  <p:stCondLst>
                                    <p:cond delay="0"/>
                                  </p:stCondLst>
                                  <p:childTnLst>
                                    <p:set>
                                      <p:cBhvr>
                                        <p:cTn id="66" dur="1" fill="hold">
                                          <p:stCondLst>
                                            <p:cond delay="0"/>
                                          </p:stCondLst>
                                        </p:cTn>
                                        <p:tgtEl>
                                          <p:spTgt spid="28684"/>
                                        </p:tgtEl>
                                        <p:attrNameLst>
                                          <p:attrName>style.visibility</p:attrName>
                                        </p:attrNameLst>
                                      </p:cBhvr>
                                      <p:to>
                                        <p:strVal val="visible"/>
                                      </p:to>
                                    </p:set>
                                    <p:anim calcmode="lin" valueType="num">
                                      <p:cBhvr additive="base">
                                        <p:cTn id="67" dur="500" fill="hold"/>
                                        <p:tgtEl>
                                          <p:spTgt spid="28684"/>
                                        </p:tgtEl>
                                        <p:attrNameLst>
                                          <p:attrName>ppt_x</p:attrName>
                                        </p:attrNameLst>
                                      </p:cBhvr>
                                      <p:tavLst>
                                        <p:tav tm="0">
                                          <p:val>
                                            <p:strVal val="#ppt_x"/>
                                          </p:val>
                                        </p:tav>
                                        <p:tav tm="100000">
                                          <p:val>
                                            <p:strVal val="#ppt_x"/>
                                          </p:val>
                                        </p:tav>
                                      </p:tavLst>
                                    </p:anim>
                                    <p:anim calcmode="lin" valueType="num">
                                      <p:cBhvr additive="base">
                                        <p:cTn id="68" dur="500" fill="hold"/>
                                        <p:tgtEl>
                                          <p:spTgt spid="28684"/>
                                        </p:tgtEl>
                                        <p:attrNameLst>
                                          <p:attrName>ppt_y</p:attrName>
                                        </p:attrNameLst>
                                      </p:cBhvr>
                                      <p:tavLst>
                                        <p:tav tm="0">
                                          <p:val>
                                            <p:strVal val="1+#ppt_h/2"/>
                                          </p:val>
                                        </p:tav>
                                        <p:tav tm="100000">
                                          <p:val>
                                            <p:strVal val="#ppt_y"/>
                                          </p:val>
                                        </p:tav>
                                      </p:tavLst>
                                    </p:anim>
                                  </p:childTnLst>
                                </p:cTn>
                              </p:par>
                            </p:childTnLst>
                          </p:cTn>
                        </p:par>
                      </p:childTnLst>
                    </p:cTn>
                  </p:par>
                  <p:par>
                    <p:cTn id="69" fill="hold" nodeType="clickPar">
                      <p:stCondLst>
                        <p:cond delay="indefinite"/>
                      </p:stCondLst>
                      <p:childTnLst>
                        <p:par>
                          <p:cTn id="70" fill="hold" nodeType="withGroup">
                            <p:stCondLst>
                              <p:cond delay="0"/>
                            </p:stCondLst>
                            <p:childTnLst>
                              <p:par>
                                <p:cTn id="71" presetID="2" presetClass="entr" presetSubtype="4" fill="hold" grpId="0" nodeType="clickEffect">
                                  <p:stCondLst>
                                    <p:cond delay="0"/>
                                  </p:stCondLst>
                                  <p:childTnLst>
                                    <p:set>
                                      <p:cBhvr>
                                        <p:cTn id="72" dur="1" fill="hold">
                                          <p:stCondLst>
                                            <p:cond delay="0"/>
                                          </p:stCondLst>
                                        </p:cTn>
                                        <p:tgtEl>
                                          <p:spTgt spid="28685"/>
                                        </p:tgtEl>
                                        <p:attrNameLst>
                                          <p:attrName>style.visibility</p:attrName>
                                        </p:attrNameLst>
                                      </p:cBhvr>
                                      <p:to>
                                        <p:strVal val="visible"/>
                                      </p:to>
                                    </p:set>
                                    <p:anim calcmode="lin" valueType="num">
                                      <p:cBhvr additive="base">
                                        <p:cTn id="73" dur="500" fill="hold"/>
                                        <p:tgtEl>
                                          <p:spTgt spid="28685"/>
                                        </p:tgtEl>
                                        <p:attrNameLst>
                                          <p:attrName>ppt_x</p:attrName>
                                        </p:attrNameLst>
                                      </p:cBhvr>
                                      <p:tavLst>
                                        <p:tav tm="0">
                                          <p:val>
                                            <p:strVal val="#ppt_x"/>
                                          </p:val>
                                        </p:tav>
                                        <p:tav tm="100000">
                                          <p:val>
                                            <p:strVal val="#ppt_x"/>
                                          </p:val>
                                        </p:tav>
                                      </p:tavLst>
                                    </p:anim>
                                    <p:anim calcmode="lin" valueType="num">
                                      <p:cBhvr additive="base">
                                        <p:cTn id="74" dur="500" fill="hold"/>
                                        <p:tgtEl>
                                          <p:spTgt spid="28685"/>
                                        </p:tgtEl>
                                        <p:attrNameLst>
                                          <p:attrName>ppt_y</p:attrName>
                                        </p:attrNameLst>
                                      </p:cBhvr>
                                      <p:tavLst>
                                        <p:tav tm="0">
                                          <p:val>
                                            <p:strVal val="1+#ppt_h/2"/>
                                          </p:val>
                                        </p:tav>
                                        <p:tav tm="100000">
                                          <p:val>
                                            <p:strVal val="#ppt_y"/>
                                          </p:val>
                                        </p:tav>
                                      </p:tavLst>
                                    </p:anim>
                                  </p:childTnLst>
                                </p:cTn>
                              </p:par>
                            </p:childTnLst>
                          </p:cTn>
                        </p:par>
                      </p:childTnLst>
                    </p:cTn>
                  </p:par>
                  <p:par>
                    <p:cTn id="75" fill="hold" nodeType="clickPar">
                      <p:stCondLst>
                        <p:cond delay="indefinite"/>
                      </p:stCondLst>
                      <p:childTnLst>
                        <p:par>
                          <p:cTn id="76" fill="hold" nodeType="withGroup">
                            <p:stCondLst>
                              <p:cond delay="0"/>
                            </p:stCondLst>
                            <p:childTnLst>
                              <p:par>
                                <p:cTn id="77" presetID="2" presetClass="entr" presetSubtype="4" fill="hold" grpId="0" nodeType="clickEffect">
                                  <p:stCondLst>
                                    <p:cond delay="0"/>
                                  </p:stCondLst>
                                  <p:childTnLst>
                                    <p:set>
                                      <p:cBhvr>
                                        <p:cTn id="78" dur="1" fill="hold">
                                          <p:stCondLst>
                                            <p:cond delay="0"/>
                                          </p:stCondLst>
                                        </p:cTn>
                                        <p:tgtEl>
                                          <p:spTgt spid="28686"/>
                                        </p:tgtEl>
                                        <p:attrNameLst>
                                          <p:attrName>style.visibility</p:attrName>
                                        </p:attrNameLst>
                                      </p:cBhvr>
                                      <p:to>
                                        <p:strVal val="visible"/>
                                      </p:to>
                                    </p:set>
                                    <p:anim calcmode="lin" valueType="num">
                                      <p:cBhvr additive="base">
                                        <p:cTn id="79" dur="500" fill="hold"/>
                                        <p:tgtEl>
                                          <p:spTgt spid="28686"/>
                                        </p:tgtEl>
                                        <p:attrNameLst>
                                          <p:attrName>ppt_x</p:attrName>
                                        </p:attrNameLst>
                                      </p:cBhvr>
                                      <p:tavLst>
                                        <p:tav tm="0">
                                          <p:val>
                                            <p:strVal val="#ppt_x"/>
                                          </p:val>
                                        </p:tav>
                                        <p:tav tm="100000">
                                          <p:val>
                                            <p:strVal val="#ppt_x"/>
                                          </p:val>
                                        </p:tav>
                                      </p:tavLst>
                                    </p:anim>
                                    <p:anim calcmode="lin" valueType="num">
                                      <p:cBhvr additive="base">
                                        <p:cTn id="80" dur="500" fill="hold"/>
                                        <p:tgtEl>
                                          <p:spTgt spid="2868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74" grpId="0"/>
      <p:bldP spid="28675" grpId="0" animBg="1"/>
      <p:bldP spid="28676" grpId="0"/>
      <p:bldP spid="28677" grpId="0"/>
      <p:bldP spid="28678" grpId="0"/>
      <p:bldP spid="28679" grpId="0" animBg="1"/>
      <p:bldP spid="28685" grpId="0"/>
      <p:bldP spid="28686"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ext Box 2">
            <a:extLst>
              <a:ext uri="{FF2B5EF4-FFF2-40B4-BE49-F238E27FC236}">
                <a16:creationId xmlns:a16="http://schemas.microsoft.com/office/drawing/2014/main" id="{4D92C1D6-5FEF-4CBE-8F5A-A9422E0E7C3C}"/>
              </a:ext>
            </a:extLst>
          </p:cNvPr>
          <p:cNvSpPr txBox="1">
            <a:spLocks noChangeArrowheads="1"/>
          </p:cNvSpPr>
          <p:nvPr/>
        </p:nvSpPr>
        <p:spPr bwMode="auto">
          <a:xfrm>
            <a:off x="762000" y="609600"/>
            <a:ext cx="7543800" cy="822325"/>
          </a:xfrm>
          <a:prstGeom prst="rect">
            <a:avLst/>
          </a:prstGeom>
          <a:solidFill>
            <a:srgbClr val="CCFF99"/>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en-US" altLang="zh-CN" sz="2400">
                <a:solidFill>
                  <a:srgbClr val="080912"/>
                </a:solidFill>
                <a:latin typeface="Tahoma" panose="020B0604030504040204" pitchFamily="34" charset="0"/>
              </a:rPr>
              <a:t>      20</a:t>
            </a:r>
            <a:r>
              <a:rPr kumimoji="1" lang="zh-CN" altLang="en-US" sz="2400">
                <a:solidFill>
                  <a:srgbClr val="080912"/>
                </a:solidFill>
                <a:latin typeface="Tahoma" panose="020B0604030504040204" pitchFamily="34" charset="0"/>
              </a:rPr>
              <a:t>世纪</a:t>
            </a:r>
            <a:r>
              <a:rPr kumimoji="1" lang="en-US" altLang="zh-CN" sz="2400">
                <a:solidFill>
                  <a:srgbClr val="080912"/>
                </a:solidFill>
                <a:latin typeface="Tahoma" panose="020B0604030504040204" pitchFamily="34" charset="0"/>
              </a:rPr>
              <a:t>50</a:t>
            </a:r>
            <a:r>
              <a:rPr kumimoji="1" lang="zh-CN" altLang="en-US" sz="2400">
                <a:solidFill>
                  <a:srgbClr val="080912"/>
                </a:solidFill>
                <a:latin typeface="Tahoma" panose="020B0604030504040204" pitchFamily="34" charset="0"/>
              </a:rPr>
              <a:t>年代之后发展很快，先后完成半导体物理、超导物理、激光物理</a:t>
            </a:r>
            <a:r>
              <a:rPr kumimoji="1" lang="en-US" altLang="zh-CN" sz="2400">
                <a:solidFill>
                  <a:srgbClr val="080912"/>
                </a:solidFill>
                <a:latin typeface="Tahoma" panose="020B0604030504040204" pitchFamily="34" charset="0"/>
              </a:rPr>
              <a:t>……</a:t>
            </a:r>
          </a:p>
        </p:txBody>
      </p:sp>
      <p:sp>
        <p:nvSpPr>
          <p:cNvPr id="29699" name="Text Box 3">
            <a:extLst>
              <a:ext uri="{FF2B5EF4-FFF2-40B4-BE49-F238E27FC236}">
                <a16:creationId xmlns:a16="http://schemas.microsoft.com/office/drawing/2014/main" id="{C589EE5A-BD4C-4D30-909F-065CC9C431AB}"/>
              </a:ext>
            </a:extLst>
          </p:cNvPr>
          <p:cNvSpPr txBox="1">
            <a:spLocks noChangeArrowheads="1"/>
          </p:cNvSpPr>
          <p:nvPr/>
        </p:nvSpPr>
        <p:spPr bwMode="auto">
          <a:xfrm>
            <a:off x="762000" y="1905000"/>
            <a:ext cx="7620000" cy="822325"/>
          </a:xfrm>
          <a:prstGeom prst="rect">
            <a:avLst/>
          </a:prstGeom>
          <a:solidFill>
            <a:srgbClr val="CCEC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en-US" altLang="zh-CN" sz="2400">
                <a:solidFill>
                  <a:srgbClr val="080912"/>
                </a:solidFill>
                <a:latin typeface="Tahoma" panose="020B0604030504040204" pitchFamily="34" charset="0"/>
              </a:rPr>
              <a:t>      40</a:t>
            </a:r>
            <a:r>
              <a:rPr kumimoji="1" lang="zh-CN" altLang="en-US" sz="2400">
                <a:solidFill>
                  <a:srgbClr val="080912"/>
                </a:solidFill>
                <a:latin typeface="Tahoma" panose="020B0604030504040204" pitchFamily="34" charset="0"/>
              </a:rPr>
              <a:t>年代发明晶体管之后半导体物理推动</a:t>
            </a:r>
            <a:r>
              <a:rPr kumimoji="1" lang="en-US" altLang="zh-CN" sz="2400">
                <a:solidFill>
                  <a:srgbClr val="080912"/>
                </a:solidFill>
                <a:latin typeface="Tahoma" panose="020B0604030504040204" pitchFamily="34" charset="0"/>
              </a:rPr>
              <a:t>IT</a:t>
            </a:r>
            <a:r>
              <a:rPr kumimoji="1" lang="zh-CN" altLang="en-US" sz="2400">
                <a:solidFill>
                  <a:srgbClr val="080912"/>
                </a:solidFill>
                <a:latin typeface="Tahoma" panose="020B0604030504040204" pitchFamily="34" charset="0"/>
              </a:rPr>
              <a:t>产业的发展，人类进入信息时代。</a:t>
            </a:r>
          </a:p>
        </p:txBody>
      </p:sp>
      <p:sp>
        <p:nvSpPr>
          <p:cNvPr id="29700" name="Text Box 4">
            <a:extLst>
              <a:ext uri="{FF2B5EF4-FFF2-40B4-BE49-F238E27FC236}">
                <a16:creationId xmlns:a16="http://schemas.microsoft.com/office/drawing/2014/main" id="{AC3F797F-C1DB-41E1-8F99-F7C5F09FB1A7}"/>
              </a:ext>
            </a:extLst>
          </p:cNvPr>
          <p:cNvSpPr txBox="1">
            <a:spLocks noChangeArrowheads="1"/>
          </p:cNvSpPr>
          <p:nvPr/>
        </p:nvSpPr>
        <p:spPr bwMode="auto">
          <a:xfrm>
            <a:off x="685800" y="2971800"/>
            <a:ext cx="7696200" cy="1187450"/>
          </a:xfrm>
          <a:prstGeom prst="rect">
            <a:avLst/>
          </a:prstGeom>
          <a:solidFill>
            <a:srgbClr val="00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en-US" altLang="zh-CN" sz="2400">
                <a:solidFill>
                  <a:srgbClr val="080912"/>
                </a:solidFill>
                <a:latin typeface="Tahoma" panose="020B0604030504040204" pitchFamily="34" charset="0"/>
              </a:rPr>
              <a:t>      </a:t>
            </a:r>
            <a:r>
              <a:rPr kumimoji="1" lang="zh-CN" altLang="en-US" sz="2400">
                <a:solidFill>
                  <a:srgbClr val="080912"/>
                </a:solidFill>
                <a:latin typeface="Tahoma" panose="020B0604030504040204" pitchFamily="34" charset="0"/>
              </a:rPr>
              <a:t>能带理论和晶格动力学理论处理周期性结构中取得巨大成功后，非周期结构的研究成为迫切并突出的问题。</a:t>
            </a:r>
          </a:p>
        </p:txBody>
      </p:sp>
      <p:sp>
        <p:nvSpPr>
          <p:cNvPr id="29701" name="Text Box 5">
            <a:extLst>
              <a:ext uri="{FF2B5EF4-FFF2-40B4-BE49-F238E27FC236}">
                <a16:creationId xmlns:a16="http://schemas.microsoft.com/office/drawing/2014/main" id="{C46FFA43-B4D1-4039-B176-E5EE1104AC4E}"/>
              </a:ext>
            </a:extLst>
          </p:cNvPr>
          <p:cNvSpPr txBox="1">
            <a:spLocks noChangeArrowheads="1"/>
          </p:cNvSpPr>
          <p:nvPr/>
        </p:nvSpPr>
        <p:spPr bwMode="auto">
          <a:xfrm>
            <a:off x="2971800" y="3962400"/>
            <a:ext cx="4648200" cy="210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AutoNum type="arabicPeriod"/>
            </a:pPr>
            <a:r>
              <a:rPr kumimoji="1" lang="zh-CN" altLang="en-US" sz="2400">
                <a:solidFill>
                  <a:srgbClr val="080912"/>
                </a:solidFill>
                <a:latin typeface="Tahoma" panose="020B0604030504040204" pitchFamily="34" charset="0"/>
              </a:rPr>
              <a:t>杂质、缺陷</a:t>
            </a:r>
          </a:p>
          <a:p>
            <a:pPr eaLnBrk="1" hangingPunct="1">
              <a:spcBef>
                <a:spcPct val="50000"/>
              </a:spcBef>
              <a:buFontTx/>
              <a:buAutoNum type="arabicPeriod"/>
            </a:pPr>
            <a:r>
              <a:rPr kumimoji="1" lang="zh-CN" altLang="en-US" sz="2400">
                <a:solidFill>
                  <a:srgbClr val="080912"/>
                </a:solidFill>
                <a:latin typeface="Tahoma" panose="020B0604030504040204" pitchFamily="34" charset="0"/>
              </a:rPr>
              <a:t>表面及低维</a:t>
            </a:r>
          </a:p>
          <a:p>
            <a:pPr eaLnBrk="1" hangingPunct="1">
              <a:spcBef>
                <a:spcPct val="50000"/>
              </a:spcBef>
              <a:buFontTx/>
              <a:buAutoNum type="arabicPeriod"/>
            </a:pPr>
            <a:r>
              <a:rPr kumimoji="1" lang="zh-CN" altLang="en-US" sz="2400">
                <a:solidFill>
                  <a:srgbClr val="080912"/>
                </a:solidFill>
                <a:latin typeface="Tahoma" panose="020B0604030504040204" pitchFamily="34" charset="0"/>
              </a:rPr>
              <a:t>纳米结构、介观物理</a:t>
            </a:r>
          </a:p>
          <a:p>
            <a:pPr eaLnBrk="1" hangingPunct="1">
              <a:spcBef>
                <a:spcPct val="50000"/>
              </a:spcBef>
              <a:buFontTx/>
              <a:buAutoNum type="arabicPeriod"/>
            </a:pPr>
            <a:r>
              <a:rPr kumimoji="1" lang="zh-CN" altLang="en-US" sz="2400">
                <a:solidFill>
                  <a:srgbClr val="080912"/>
                </a:solidFill>
                <a:latin typeface="Tahoma" panose="020B0604030504040204" pitchFamily="34" charset="0"/>
              </a:rPr>
              <a:t>其他    准晶、非晶</a:t>
            </a:r>
          </a:p>
        </p:txBody>
      </p:sp>
      <p:sp>
        <p:nvSpPr>
          <p:cNvPr id="29702" name="Text Box 6">
            <a:extLst>
              <a:ext uri="{FF2B5EF4-FFF2-40B4-BE49-F238E27FC236}">
                <a16:creationId xmlns:a16="http://schemas.microsoft.com/office/drawing/2014/main" id="{36894090-C96D-4108-AF2A-D8E62BE979AF}"/>
              </a:ext>
            </a:extLst>
          </p:cNvPr>
          <p:cNvSpPr txBox="1">
            <a:spLocks noChangeArrowheads="1"/>
          </p:cNvSpPr>
          <p:nvPr/>
        </p:nvSpPr>
        <p:spPr bwMode="auto">
          <a:xfrm>
            <a:off x="1785938" y="3962400"/>
            <a:ext cx="728662" cy="2209800"/>
          </a:xfrm>
          <a:prstGeom prst="rect">
            <a:avLst/>
          </a:prstGeom>
          <a:noFill/>
          <a:ln w="57150" cap="rnd">
            <a:solidFill>
              <a:srgbClr val="FF0066"/>
            </a:solidFill>
            <a:prstDash val="sysDot"/>
            <a:miter lim="800000"/>
            <a:headEnd/>
            <a:tailEnd/>
          </a:ln>
          <a:extLst>
            <a:ext uri="{909E8E84-426E-40DD-AFC4-6F175D3DCCD1}">
              <a14:hiddenFill xmlns:a14="http://schemas.microsoft.com/office/drawing/2010/main">
                <a:solidFill>
                  <a:srgbClr val="FFFFFF"/>
                </a:solidFill>
              </a14:hiddenFill>
            </a:ext>
          </a:extLst>
        </p:spPr>
        <p:txBody>
          <a:bodyPr vert="eaVert">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zh-CN" altLang="en-US">
                <a:solidFill>
                  <a:srgbClr val="080912"/>
                </a:solidFill>
                <a:latin typeface="Tahoma" panose="020B0604030504040204" pitchFamily="34" charset="0"/>
              </a:rPr>
              <a:t>非周期结构</a:t>
            </a:r>
          </a:p>
        </p:txBody>
      </p:sp>
      <p:sp>
        <p:nvSpPr>
          <p:cNvPr id="29703" name="Text Box 7">
            <a:extLst>
              <a:ext uri="{FF2B5EF4-FFF2-40B4-BE49-F238E27FC236}">
                <a16:creationId xmlns:a16="http://schemas.microsoft.com/office/drawing/2014/main" id="{74EB79AE-207F-401C-8A5D-506E5390D11D}"/>
              </a:ext>
            </a:extLst>
          </p:cNvPr>
          <p:cNvSpPr txBox="1">
            <a:spLocks noChangeArrowheads="1"/>
          </p:cNvSpPr>
          <p:nvPr/>
        </p:nvSpPr>
        <p:spPr bwMode="auto">
          <a:xfrm>
            <a:off x="6400800" y="5105400"/>
            <a:ext cx="2514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en-US" altLang="zh-CN" sz="2400">
                <a:solidFill>
                  <a:srgbClr val="080912"/>
                </a:solidFill>
                <a:latin typeface="Tahoma" panose="020B0604030504040204" pitchFamily="34" charset="0"/>
              </a:rPr>
              <a:t>[1nm </a:t>
            </a:r>
            <a:r>
              <a:rPr kumimoji="1" lang="zh-CN" altLang="en-US" sz="2400">
                <a:solidFill>
                  <a:srgbClr val="080912"/>
                </a:solidFill>
                <a:latin typeface="Tahoma" panose="020B0604030504040204" pitchFamily="34" charset="0"/>
              </a:rPr>
              <a:t>－</a:t>
            </a:r>
            <a:r>
              <a:rPr kumimoji="1" lang="en-US" altLang="zh-CN" sz="2400">
                <a:solidFill>
                  <a:srgbClr val="080912"/>
                </a:solidFill>
                <a:latin typeface="Tahoma" panose="020B0604030504040204" pitchFamily="34" charset="0"/>
              </a:rPr>
              <a:t>1mm]</a:t>
            </a:r>
          </a:p>
        </p:txBody>
      </p:sp>
      <p:sp>
        <p:nvSpPr>
          <p:cNvPr id="29704" name="AutoShape 8">
            <a:extLst>
              <a:ext uri="{FF2B5EF4-FFF2-40B4-BE49-F238E27FC236}">
                <a16:creationId xmlns:a16="http://schemas.microsoft.com/office/drawing/2014/main" id="{BF43044C-984C-4A65-84A1-E7CA272004FF}"/>
              </a:ext>
            </a:extLst>
          </p:cNvPr>
          <p:cNvSpPr>
            <a:spLocks/>
          </p:cNvSpPr>
          <p:nvPr/>
        </p:nvSpPr>
        <p:spPr bwMode="auto">
          <a:xfrm>
            <a:off x="2362200" y="4191000"/>
            <a:ext cx="533400" cy="1676400"/>
          </a:xfrm>
          <a:prstGeom prst="leftBrace">
            <a:avLst>
              <a:gd name="adj1" fmla="val 26190"/>
              <a:gd name="adj2" fmla="val 50000"/>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9698"/>
                                        </p:tgtEl>
                                        <p:attrNameLst>
                                          <p:attrName>style.visibility</p:attrName>
                                        </p:attrNameLst>
                                      </p:cBhvr>
                                      <p:to>
                                        <p:strVal val="visible"/>
                                      </p:to>
                                    </p:set>
                                    <p:animEffect transition="in" filter="box(in)">
                                      <p:cBhvr>
                                        <p:cTn id="7" dur="500"/>
                                        <p:tgtEl>
                                          <p:spTgt spid="2969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nodeType="clickEffect">
                                  <p:stCondLst>
                                    <p:cond delay="0"/>
                                  </p:stCondLst>
                                  <p:childTnLst>
                                    <p:set>
                                      <p:cBhvr>
                                        <p:cTn id="11" dur="1" fill="hold">
                                          <p:stCondLst>
                                            <p:cond delay="0"/>
                                          </p:stCondLst>
                                        </p:cTn>
                                        <p:tgtEl>
                                          <p:spTgt spid="29699"/>
                                        </p:tgtEl>
                                        <p:attrNameLst>
                                          <p:attrName>style.visibility</p:attrName>
                                        </p:attrNameLst>
                                      </p:cBhvr>
                                      <p:to>
                                        <p:strVal val="visible"/>
                                      </p:to>
                                    </p:set>
                                    <p:animEffect transition="in" filter="box(in)">
                                      <p:cBhvr>
                                        <p:cTn id="12" dur="500"/>
                                        <p:tgtEl>
                                          <p:spTgt spid="29699"/>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16" fill="hold" nodeType="clickEffect">
                                  <p:stCondLst>
                                    <p:cond delay="0"/>
                                  </p:stCondLst>
                                  <p:childTnLst>
                                    <p:set>
                                      <p:cBhvr>
                                        <p:cTn id="16" dur="1" fill="hold">
                                          <p:stCondLst>
                                            <p:cond delay="0"/>
                                          </p:stCondLst>
                                        </p:cTn>
                                        <p:tgtEl>
                                          <p:spTgt spid="29700"/>
                                        </p:tgtEl>
                                        <p:attrNameLst>
                                          <p:attrName>style.visibility</p:attrName>
                                        </p:attrNameLst>
                                      </p:cBhvr>
                                      <p:to>
                                        <p:strVal val="visible"/>
                                      </p:to>
                                    </p:set>
                                    <p:animEffect transition="in" filter="box(in)">
                                      <p:cBhvr>
                                        <p:cTn id="17" dur="500"/>
                                        <p:tgtEl>
                                          <p:spTgt spid="29700"/>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4" presetClass="entr" presetSubtype="16" fill="hold" nodeType="clickEffect">
                                  <p:stCondLst>
                                    <p:cond delay="0"/>
                                  </p:stCondLst>
                                  <p:childTnLst>
                                    <p:set>
                                      <p:cBhvr>
                                        <p:cTn id="21" dur="1" fill="hold">
                                          <p:stCondLst>
                                            <p:cond delay="0"/>
                                          </p:stCondLst>
                                        </p:cTn>
                                        <p:tgtEl>
                                          <p:spTgt spid="29702"/>
                                        </p:tgtEl>
                                        <p:attrNameLst>
                                          <p:attrName>style.visibility</p:attrName>
                                        </p:attrNameLst>
                                      </p:cBhvr>
                                      <p:to>
                                        <p:strVal val="visible"/>
                                      </p:to>
                                    </p:set>
                                    <p:animEffect transition="in" filter="box(in)">
                                      <p:cBhvr>
                                        <p:cTn id="22" dur="500"/>
                                        <p:tgtEl>
                                          <p:spTgt spid="29702"/>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4" presetClass="entr" presetSubtype="16" fill="hold" grpId="0" nodeType="clickEffect">
                                  <p:stCondLst>
                                    <p:cond delay="0"/>
                                  </p:stCondLst>
                                  <p:childTnLst>
                                    <p:set>
                                      <p:cBhvr>
                                        <p:cTn id="26" dur="1" fill="hold">
                                          <p:stCondLst>
                                            <p:cond delay="0"/>
                                          </p:stCondLst>
                                        </p:cTn>
                                        <p:tgtEl>
                                          <p:spTgt spid="29704"/>
                                        </p:tgtEl>
                                        <p:attrNameLst>
                                          <p:attrName>style.visibility</p:attrName>
                                        </p:attrNameLst>
                                      </p:cBhvr>
                                      <p:to>
                                        <p:strVal val="visible"/>
                                      </p:to>
                                    </p:set>
                                    <p:animEffect transition="in" filter="box(in)">
                                      <p:cBhvr>
                                        <p:cTn id="27" dur="500"/>
                                        <p:tgtEl>
                                          <p:spTgt spid="29704"/>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4" presetClass="entr" presetSubtype="16" fill="hold" nodeType="clickEffect">
                                  <p:stCondLst>
                                    <p:cond delay="0"/>
                                  </p:stCondLst>
                                  <p:childTnLst>
                                    <p:set>
                                      <p:cBhvr>
                                        <p:cTn id="31" dur="1" fill="hold">
                                          <p:stCondLst>
                                            <p:cond delay="0"/>
                                          </p:stCondLst>
                                        </p:cTn>
                                        <p:tgtEl>
                                          <p:spTgt spid="29701"/>
                                        </p:tgtEl>
                                        <p:attrNameLst>
                                          <p:attrName>style.visibility</p:attrName>
                                        </p:attrNameLst>
                                      </p:cBhvr>
                                      <p:to>
                                        <p:strVal val="visible"/>
                                      </p:to>
                                    </p:set>
                                    <p:animEffect transition="in" filter="box(in)">
                                      <p:cBhvr>
                                        <p:cTn id="32" dur="500"/>
                                        <p:tgtEl>
                                          <p:spTgt spid="29701"/>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4" presetClass="entr" presetSubtype="16" fill="hold" nodeType="clickEffect">
                                  <p:stCondLst>
                                    <p:cond delay="0"/>
                                  </p:stCondLst>
                                  <p:childTnLst>
                                    <p:set>
                                      <p:cBhvr>
                                        <p:cTn id="36" dur="1" fill="hold">
                                          <p:stCondLst>
                                            <p:cond delay="0"/>
                                          </p:stCondLst>
                                        </p:cTn>
                                        <p:tgtEl>
                                          <p:spTgt spid="29703"/>
                                        </p:tgtEl>
                                        <p:attrNameLst>
                                          <p:attrName>style.visibility</p:attrName>
                                        </p:attrNameLst>
                                      </p:cBhvr>
                                      <p:to>
                                        <p:strVal val="visible"/>
                                      </p:to>
                                    </p:set>
                                    <p:animEffect transition="in" filter="box(in)">
                                      <p:cBhvr>
                                        <p:cTn id="37" dur="500"/>
                                        <p:tgtEl>
                                          <p:spTgt spid="297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698" grpId="0" animBg="1"/>
      <p:bldP spid="29704"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0" name="图片 1">
            <a:extLst>
              <a:ext uri="{FF2B5EF4-FFF2-40B4-BE49-F238E27FC236}">
                <a16:creationId xmlns:a16="http://schemas.microsoft.com/office/drawing/2014/main" id="{4F0604E1-86A4-43BE-8B43-A3AA4227A78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81000" y="609600"/>
            <a:ext cx="8388350" cy="5195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4" name="图片 1">
            <a:extLst>
              <a:ext uri="{FF2B5EF4-FFF2-40B4-BE49-F238E27FC236}">
                <a16:creationId xmlns:a16="http://schemas.microsoft.com/office/drawing/2014/main" id="{5294E4AE-61A0-4E63-8FC7-6E4DCAE2097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28600" y="381000"/>
            <a:ext cx="8756650" cy="632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ext Box 2">
            <a:extLst>
              <a:ext uri="{FF2B5EF4-FFF2-40B4-BE49-F238E27FC236}">
                <a16:creationId xmlns:a16="http://schemas.microsoft.com/office/drawing/2014/main" id="{07FA907E-E7B1-4EE7-8C98-C514705EDC4D}"/>
              </a:ext>
            </a:extLst>
          </p:cNvPr>
          <p:cNvSpPr txBox="1">
            <a:spLocks noChangeArrowheads="1"/>
          </p:cNvSpPr>
          <p:nvPr/>
        </p:nvSpPr>
        <p:spPr bwMode="auto">
          <a:xfrm>
            <a:off x="419100" y="685800"/>
            <a:ext cx="76962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en-US" altLang="zh-CN" sz="2400" dirty="0">
                <a:solidFill>
                  <a:srgbClr val="080912"/>
                </a:solidFill>
                <a:latin typeface="华文楷体" panose="02010600040101010101" pitchFamily="2" charset="-122"/>
                <a:ea typeface="华文楷体" panose="02010600040101010101" pitchFamily="2" charset="-122"/>
              </a:rPr>
              <a:t>     </a:t>
            </a:r>
            <a:r>
              <a:rPr kumimoji="1" lang="zh-CN" altLang="en-US" dirty="0">
                <a:solidFill>
                  <a:srgbClr val="080912"/>
                </a:solidFill>
                <a:latin typeface="华文楷体" panose="02010600040101010101" pitchFamily="2" charset="-122"/>
                <a:ea typeface="华文楷体" panose="02010600040101010101" pitchFamily="2" charset="-122"/>
              </a:rPr>
              <a:t>固体物理学研究范围扩大，基本概念的修正和深化导致新的科学                                       </a:t>
            </a:r>
            <a:endParaRPr kumimoji="1" lang="zh-CN" altLang="en-US" dirty="0">
              <a:solidFill>
                <a:srgbClr val="C7052A"/>
              </a:solidFill>
              <a:latin typeface="华文楷体" panose="02010600040101010101" pitchFamily="2" charset="-122"/>
              <a:ea typeface="华文楷体" panose="02010600040101010101" pitchFamily="2" charset="-122"/>
            </a:endParaRPr>
          </a:p>
        </p:txBody>
      </p:sp>
      <p:sp>
        <p:nvSpPr>
          <p:cNvPr id="30723" name="Text Box 3">
            <a:extLst>
              <a:ext uri="{FF2B5EF4-FFF2-40B4-BE49-F238E27FC236}">
                <a16:creationId xmlns:a16="http://schemas.microsoft.com/office/drawing/2014/main" id="{0B07F6FB-CFD2-4FD3-9AE1-EDA21146DE0C}"/>
              </a:ext>
            </a:extLst>
          </p:cNvPr>
          <p:cNvSpPr txBox="1">
            <a:spLocks noChangeArrowheads="1"/>
          </p:cNvSpPr>
          <p:nvPr/>
        </p:nvSpPr>
        <p:spPr bwMode="auto">
          <a:xfrm>
            <a:off x="762000" y="3733800"/>
            <a:ext cx="7848600" cy="1200329"/>
          </a:xfrm>
          <a:prstGeom prst="rect">
            <a:avLst/>
          </a:prstGeom>
          <a:solidFill>
            <a:srgbClr val="FFFF00"/>
          </a:solidFill>
          <a:ln>
            <a:noFill/>
          </a:ln>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en-US" altLang="zh-CN" sz="2400" b="1" dirty="0">
                <a:solidFill>
                  <a:srgbClr val="080912"/>
                </a:solidFill>
                <a:latin typeface="华文楷体" panose="02010600040101010101" pitchFamily="2" charset="-122"/>
                <a:ea typeface="华文楷体" panose="02010600040101010101" pitchFamily="2" charset="-122"/>
              </a:rPr>
              <a:t>     </a:t>
            </a:r>
            <a:r>
              <a:rPr kumimoji="1" lang="zh-CN" altLang="en-US" sz="2400" b="1" dirty="0">
                <a:solidFill>
                  <a:srgbClr val="080912"/>
                </a:solidFill>
                <a:latin typeface="华文楷体" panose="02010600040101010101" pitchFamily="2" charset="-122"/>
                <a:ea typeface="华文楷体" panose="02010600040101010101" pitchFamily="2" charset="-122"/>
              </a:rPr>
              <a:t>凝聚态物理学是当代物理学中最重要，最丰富的分支学科。从事的研究人员众多，成果丰富多彩，对技术发展影响广泛，对其他学科渗透迅速。</a:t>
            </a:r>
          </a:p>
        </p:txBody>
      </p:sp>
      <p:sp>
        <p:nvSpPr>
          <p:cNvPr id="30724" name="AutoShape 4">
            <a:extLst>
              <a:ext uri="{FF2B5EF4-FFF2-40B4-BE49-F238E27FC236}">
                <a16:creationId xmlns:a16="http://schemas.microsoft.com/office/drawing/2014/main" id="{EE339EBB-474F-4527-9D06-FA9CAA0022AF}"/>
              </a:ext>
            </a:extLst>
          </p:cNvPr>
          <p:cNvSpPr>
            <a:spLocks noChangeArrowheads="1"/>
          </p:cNvSpPr>
          <p:nvPr/>
        </p:nvSpPr>
        <p:spPr bwMode="auto">
          <a:xfrm>
            <a:off x="4191000" y="2344723"/>
            <a:ext cx="1143000" cy="457200"/>
          </a:xfrm>
          <a:prstGeom prst="rightArrow">
            <a:avLst>
              <a:gd name="adj1" fmla="val 50000"/>
              <a:gd name="adj2" fmla="val 62500"/>
            </a:avLst>
          </a:prstGeom>
          <a:solidFill>
            <a:schemeClr val="accent1"/>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华文楷体" panose="02010600040101010101" pitchFamily="2" charset="-122"/>
              <a:ea typeface="华文楷体" panose="02010600040101010101" pitchFamily="2" charset="-122"/>
            </a:endParaRPr>
          </a:p>
        </p:txBody>
      </p:sp>
      <p:sp>
        <p:nvSpPr>
          <p:cNvPr id="30725" name="Rectangle 5">
            <a:extLst>
              <a:ext uri="{FF2B5EF4-FFF2-40B4-BE49-F238E27FC236}">
                <a16:creationId xmlns:a16="http://schemas.microsoft.com/office/drawing/2014/main" id="{7AADD3D7-1F3B-45AB-9EEA-ED8887574303}"/>
              </a:ext>
            </a:extLst>
          </p:cNvPr>
          <p:cNvSpPr>
            <a:spLocks noChangeArrowheads="1"/>
          </p:cNvSpPr>
          <p:nvPr/>
        </p:nvSpPr>
        <p:spPr bwMode="auto">
          <a:xfrm>
            <a:off x="5777539" y="2383172"/>
            <a:ext cx="23272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zh-CN" altLang="en-US" sz="2800" b="1" dirty="0">
                <a:solidFill>
                  <a:srgbClr val="C7052A"/>
                </a:solidFill>
                <a:latin typeface="华文楷体" panose="02010600040101010101" pitchFamily="2" charset="-122"/>
                <a:ea typeface="华文楷体" panose="02010600040101010101" pitchFamily="2" charset="-122"/>
              </a:rPr>
              <a:t>凝聚态物理学</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0722"/>
                                        </p:tgtEl>
                                        <p:attrNameLst>
                                          <p:attrName>style.visibility</p:attrName>
                                        </p:attrNameLst>
                                      </p:cBhvr>
                                      <p:to>
                                        <p:strVal val="visible"/>
                                      </p:to>
                                    </p:set>
                                    <p:anim calcmode="lin" valueType="num">
                                      <p:cBhvr additive="base">
                                        <p:cTn id="7" dur="500" fill="hold"/>
                                        <p:tgtEl>
                                          <p:spTgt spid="30722"/>
                                        </p:tgtEl>
                                        <p:attrNameLst>
                                          <p:attrName>ppt_x</p:attrName>
                                        </p:attrNameLst>
                                      </p:cBhvr>
                                      <p:tavLst>
                                        <p:tav tm="0">
                                          <p:val>
                                            <p:strVal val="#ppt_x"/>
                                          </p:val>
                                        </p:tav>
                                        <p:tav tm="100000">
                                          <p:val>
                                            <p:strVal val="#ppt_x"/>
                                          </p:val>
                                        </p:tav>
                                      </p:tavLst>
                                    </p:anim>
                                    <p:anim calcmode="lin" valueType="num">
                                      <p:cBhvr additive="base">
                                        <p:cTn id="8" dur="500" fill="hold"/>
                                        <p:tgtEl>
                                          <p:spTgt spid="30722"/>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0724"/>
                                        </p:tgtEl>
                                        <p:attrNameLst>
                                          <p:attrName>style.visibility</p:attrName>
                                        </p:attrNameLst>
                                      </p:cBhvr>
                                      <p:to>
                                        <p:strVal val="visible"/>
                                      </p:to>
                                    </p:set>
                                    <p:anim calcmode="lin" valueType="num">
                                      <p:cBhvr additive="base">
                                        <p:cTn id="13" dur="500" fill="hold"/>
                                        <p:tgtEl>
                                          <p:spTgt spid="30724"/>
                                        </p:tgtEl>
                                        <p:attrNameLst>
                                          <p:attrName>ppt_x</p:attrName>
                                        </p:attrNameLst>
                                      </p:cBhvr>
                                      <p:tavLst>
                                        <p:tav tm="0">
                                          <p:val>
                                            <p:strVal val="#ppt_x"/>
                                          </p:val>
                                        </p:tav>
                                        <p:tav tm="100000">
                                          <p:val>
                                            <p:strVal val="#ppt_x"/>
                                          </p:val>
                                        </p:tav>
                                      </p:tavLst>
                                    </p:anim>
                                    <p:anim calcmode="lin" valueType="num">
                                      <p:cBhvr additive="base">
                                        <p:cTn id="14" dur="500" fill="hold"/>
                                        <p:tgtEl>
                                          <p:spTgt spid="30724"/>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3" presetClass="entr" presetSubtype="10" fill="hold" grpId="0" nodeType="clickEffect">
                                  <p:stCondLst>
                                    <p:cond delay="0"/>
                                  </p:stCondLst>
                                  <p:childTnLst>
                                    <p:set>
                                      <p:cBhvr>
                                        <p:cTn id="18" dur="1" fill="hold">
                                          <p:stCondLst>
                                            <p:cond delay="0"/>
                                          </p:stCondLst>
                                        </p:cTn>
                                        <p:tgtEl>
                                          <p:spTgt spid="30725"/>
                                        </p:tgtEl>
                                        <p:attrNameLst>
                                          <p:attrName>style.visibility</p:attrName>
                                        </p:attrNameLst>
                                      </p:cBhvr>
                                      <p:to>
                                        <p:strVal val="visible"/>
                                      </p:to>
                                    </p:set>
                                    <p:animEffect transition="in" filter="blinds(horizontal)">
                                      <p:cBhvr>
                                        <p:cTn id="19" dur="500"/>
                                        <p:tgtEl>
                                          <p:spTgt spid="30725"/>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30723"/>
                                        </p:tgtEl>
                                        <p:attrNameLst>
                                          <p:attrName>style.visibility</p:attrName>
                                        </p:attrNameLst>
                                      </p:cBhvr>
                                      <p:to>
                                        <p:strVal val="visible"/>
                                      </p:to>
                                    </p:set>
                                    <p:anim calcmode="lin" valueType="num">
                                      <p:cBhvr additive="base">
                                        <p:cTn id="24" dur="500" fill="hold"/>
                                        <p:tgtEl>
                                          <p:spTgt spid="30723"/>
                                        </p:tgtEl>
                                        <p:attrNameLst>
                                          <p:attrName>ppt_x</p:attrName>
                                        </p:attrNameLst>
                                      </p:cBhvr>
                                      <p:tavLst>
                                        <p:tav tm="0">
                                          <p:val>
                                            <p:strVal val="#ppt_x"/>
                                          </p:val>
                                        </p:tav>
                                        <p:tav tm="100000">
                                          <p:val>
                                            <p:strVal val="#ppt_x"/>
                                          </p:val>
                                        </p:tav>
                                      </p:tavLst>
                                    </p:anim>
                                    <p:anim calcmode="lin" valueType="num">
                                      <p:cBhvr additive="base">
                                        <p:cTn id="25" dur="500" fill="hold"/>
                                        <p:tgtEl>
                                          <p:spTgt spid="307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2" grpId="0"/>
      <p:bldP spid="30723" grpId="0" animBg="1"/>
      <p:bldP spid="30724" grpId="0" animBg="1"/>
      <p:bldP spid="30725"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2" name="图片 1">
            <a:extLst>
              <a:ext uri="{FF2B5EF4-FFF2-40B4-BE49-F238E27FC236}">
                <a16:creationId xmlns:a16="http://schemas.microsoft.com/office/drawing/2014/main" id="{9EC5359C-DD7C-4F04-A0C3-77DB20A69D2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85800" y="457200"/>
            <a:ext cx="7912100" cy="5843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C09F27D4-DCD3-49E5-B780-FF977D605ADE}"/>
              </a:ext>
            </a:extLst>
          </p:cNvPr>
          <p:cNvSpPr>
            <a:spLocks noGrp="1" noChangeArrowheads="1"/>
          </p:cNvSpPr>
          <p:nvPr>
            <p:ph type="title"/>
          </p:nvPr>
        </p:nvSpPr>
        <p:spPr/>
        <p:txBody>
          <a:bodyPr/>
          <a:lstStyle/>
          <a:p>
            <a:pPr eaLnBrk="1" hangingPunct="1"/>
            <a:r>
              <a:rPr lang="zh-CN" altLang="en-US" dirty="0">
                <a:latin typeface="华文楷体" panose="02010600040101010101" pitchFamily="2" charset="-122"/>
                <a:ea typeface="华文楷体" panose="02010600040101010101" pitchFamily="2" charset="-122"/>
              </a:rPr>
              <a:t>教学大纲</a:t>
            </a:r>
          </a:p>
        </p:txBody>
      </p:sp>
      <p:sp>
        <p:nvSpPr>
          <p:cNvPr id="5123" name="Rectangle 3">
            <a:extLst>
              <a:ext uri="{FF2B5EF4-FFF2-40B4-BE49-F238E27FC236}">
                <a16:creationId xmlns:a16="http://schemas.microsoft.com/office/drawing/2014/main" id="{43D75D34-54ED-4095-B435-51D7A86E1F11}"/>
              </a:ext>
            </a:extLst>
          </p:cNvPr>
          <p:cNvSpPr>
            <a:spLocks noGrp="1" noChangeArrowheads="1"/>
          </p:cNvSpPr>
          <p:nvPr>
            <p:ph type="body" idx="1"/>
          </p:nvPr>
        </p:nvSpPr>
        <p:spPr/>
        <p:txBody>
          <a:bodyPr/>
          <a:lstStyle/>
          <a:p>
            <a:pPr eaLnBrk="1" hangingPunct="1"/>
            <a:r>
              <a:rPr lang="zh-CN" altLang="en-US" dirty="0">
                <a:latin typeface="华文楷体" panose="02010600040101010101" pitchFamily="2" charset="-122"/>
                <a:ea typeface="华文楷体" panose="02010600040101010101" pitchFamily="2" charset="-122"/>
              </a:rPr>
              <a:t>评分标准</a:t>
            </a:r>
          </a:p>
          <a:p>
            <a:pPr eaLnBrk="1" hangingPunct="1">
              <a:buFontTx/>
              <a:buNone/>
            </a:pPr>
            <a:r>
              <a:rPr lang="zh-CN" altLang="en-US" dirty="0">
                <a:latin typeface="华文楷体" panose="02010600040101010101" pitchFamily="2" charset="-122"/>
                <a:ea typeface="华文楷体" panose="02010600040101010101" pitchFamily="2" charset="-122"/>
              </a:rPr>
              <a:t>作业</a:t>
            </a:r>
            <a:r>
              <a:rPr lang="en-US" altLang="zh-CN" dirty="0">
                <a:latin typeface="华文楷体" panose="02010600040101010101" pitchFamily="2" charset="-122"/>
                <a:ea typeface="华文楷体" panose="02010600040101010101" pitchFamily="2" charset="-122"/>
              </a:rPr>
              <a:t>20%+</a:t>
            </a:r>
            <a:r>
              <a:rPr lang="zh-CN" altLang="en-US" dirty="0">
                <a:latin typeface="华文楷体" panose="02010600040101010101" pitchFamily="2" charset="-122"/>
                <a:ea typeface="华文楷体" panose="02010600040101010101" pitchFamily="2" charset="-122"/>
              </a:rPr>
              <a:t>课堂参与</a:t>
            </a:r>
            <a:r>
              <a:rPr lang="en-US" altLang="zh-CN" dirty="0">
                <a:latin typeface="华文楷体" panose="02010600040101010101" pitchFamily="2" charset="-122"/>
                <a:ea typeface="华文楷体" panose="02010600040101010101" pitchFamily="2" charset="-122"/>
              </a:rPr>
              <a:t>20%+</a:t>
            </a:r>
          </a:p>
          <a:p>
            <a:pPr eaLnBrk="1" hangingPunct="1">
              <a:buFontTx/>
              <a:buNone/>
            </a:pPr>
            <a:r>
              <a:rPr lang="zh-CN" altLang="en-US" dirty="0">
                <a:latin typeface="华文楷体" panose="02010600040101010101" pitchFamily="2" charset="-122"/>
                <a:ea typeface="华文楷体" panose="02010600040101010101" pitchFamily="2" charset="-122"/>
              </a:rPr>
              <a:t>期末闭卷</a:t>
            </a:r>
            <a:r>
              <a:rPr lang="en-US" altLang="zh-CN" dirty="0">
                <a:latin typeface="华文楷体" panose="02010600040101010101" pitchFamily="2" charset="-122"/>
                <a:ea typeface="华文楷体" panose="02010600040101010101" pitchFamily="2" charset="-122"/>
              </a:rPr>
              <a:t>60%</a:t>
            </a:r>
          </a:p>
          <a:p>
            <a:pPr eaLnBrk="1" hangingPunct="1">
              <a:buFontTx/>
              <a:buNone/>
            </a:pPr>
            <a:endParaRPr lang="en-US" altLang="zh-CN" dirty="0">
              <a:latin typeface="华文楷体" panose="02010600040101010101" pitchFamily="2" charset="-122"/>
              <a:ea typeface="华文楷体" panose="02010600040101010101" pitchFamily="2" charset="-122"/>
            </a:endParaRPr>
          </a:p>
          <a:p>
            <a:pPr eaLnBrk="1" hangingPunct="1">
              <a:buFontTx/>
              <a:buNone/>
            </a:pPr>
            <a:endParaRPr lang="en-US" altLang="zh-CN" dirty="0">
              <a:latin typeface="华文楷体" panose="02010600040101010101" pitchFamily="2" charset="-122"/>
              <a:ea typeface="华文楷体" panose="02010600040101010101" pitchFamily="2" charset="-122"/>
            </a:endParaRPr>
          </a:p>
          <a:p>
            <a:pPr eaLnBrk="1" hangingPunct="1">
              <a:buFontTx/>
              <a:buNone/>
            </a:pPr>
            <a:endParaRPr lang="en-US" altLang="zh-CN" dirty="0">
              <a:latin typeface="华文楷体" panose="02010600040101010101" pitchFamily="2" charset="-122"/>
              <a:ea typeface="华文楷体" panose="02010600040101010101" pitchFamily="2" charset="-122"/>
            </a:endParaRPr>
          </a:p>
          <a:p>
            <a:pPr eaLnBrk="1" hangingPunct="1">
              <a:buFontTx/>
              <a:buNone/>
            </a:pPr>
            <a:endParaRPr lang="en-US" altLang="zh-CN" dirty="0">
              <a:latin typeface="华文楷体" panose="02010600040101010101" pitchFamily="2" charset="-122"/>
              <a:ea typeface="华文楷体" panose="02010600040101010101" pitchFamily="2" charset="-122"/>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6" name="图片 1">
            <a:extLst>
              <a:ext uri="{FF2B5EF4-FFF2-40B4-BE49-F238E27FC236}">
                <a16:creationId xmlns:a16="http://schemas.microsoft.com/office/drawing/2014/main" id="{EB31F4A2-8DA7-449A-8686-A349E767EE3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28600" y="457200"/>
            <a:ext cx="8566150" cy="5167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0" name="图片 1">
            <a:extLst>
              <a:ext uri="{FF2B5EF4-FFF2-40B4-BE49-F238E27FC236}">
                <a16:creationId xmlns:a16="http://schemas.microsoft.com/office/drawing/2014/main" id="{91DEF99E-80D1-42E2-8047-E91C9847EFB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2400" y="762000"/>
            <a:ext cx="8753475" cy="5086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4" name="图片 1">
            <a:extLst>
              <a:ext uri="{FF2B5EF4-FFF2-40B4-BE49-F238E27FC236}">
                <a16:creationId xmlns:a16="http://schemas.microsoft.com/office/drawing/2014/main" id="{E9D9E6E4-4D80-45E2-8E92-71C995901BD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85800" y="609600"/>
            <a:ext cx="6800850" cy="541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8" name="Rectangle 4">
            <a:extLst>
              <a:ext uri="{FF2B5EF4-FFF2-40B4-BE49-F238E27FC236}">
                <a16:creationId xmlns:a16="http://schemas.microsoft.com/office/drawing/2014/main" id="{81527F88-8A0C-44B3-8A94-C1094EF9A7E4}"/>
              </a:ext>
            </a:extLst>
          </p:cNvPr>
          <p:cNvSpPr>
            <a:spLocks noChangeArrowheads="1"/>
          </p:cNvSpPr>
          <p:nvPr/>
        </p:nvSpPr>
        <p:spPr bwMode="auto">
          <a:xfrm>
            <a:off x="228600" y="1158875"/>
            <a:ext cx="7793038" cy="608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zh-CN" sz="4400">
              <a:solidFill>
                <a:schemeClr val="tx2"/>
              </a:solidFill>
            </a:endParaRPr>
          </a:p>
        </p:txBody>
      </p:sp>
      <p:sp>
        <p:nvSpPr>
          <p:cNvPr id="31749" name="Rectangle 5">
            <a:extLst>
              <a:ext uri="{FF2B5EF4-FFF2-40B4-BE49-F238E27FC236}">
                <a16:creationId xmlns:a16="http://schemas.microsoft.com/office/drawing/2014/main" id="{36203735-1B0D-4B63-B79A-064C56B8CCDC}"/>
              </a:ext>
            </a:extLst>
          </p:cNvPr>
          <p:cNvSpPr>
            <a:spLocks noChangeArrowheads="1"/>
          </p:cNvSpPr>
          <p:nvPr/>
        </p:nvSpPr>
        <p:spPr bwMode="auto">
          <a:xfrm>
            <a:off x="722152" y="1676400"/>
            <a:ext cx="57150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buClr>
                <a:schemeClr val="hlink"/>
              </a:buClr>
              <a:buSzPct val="75000"/>
              <a:buFont typeface="Wingdings" panose="05000000000000000000" pitchFamily="2" charset="2"/>
              <a:buChar char="v"/>
            </a:pPr>
            <a:r>
              <a:rPr lang="en-US" altLang="zh-CN" b="1" dirty="0">
                <a:solidFill>
                  <a:srgbClr val="080912"/>
                </a:solidFill>
                <a:latin typeface="华文楷体" panose="02010600040101010101" pitchFamily="2" charset="-122"/>
                <a:ea typeface="华文楷体" panose="02010600040101010101" pitchFamily="2" charset="-122"/>
              </a:rPr>
              <a:t>§1-1 </a:t>
            </a:r>
            <a:r>
              <a:rPr lang="zh-CN" altLang="en-US" b="1" dirty="0">
                <a:solidFill>
                  <a:srgbClr val="080912"/>
                </a:solidFill>
                <a:latin typeface="华文楷体" panose="02010600040101010101" pitchFamily="2" charset="-122"/>
                <a:ea typeface="华文楷体" panose="02010600040101010101" pitchFamily="2" charset="-122"/>
              </a:rPr>
              <a:t>晶体结构的周期性 </a:t>
            </a:r>
          </a:p>
          <a:p>
            <a:pPr eaLnBrk="1" hangingPunct="1">
              <a:buClr>
                <a:schemeClr val="hlink"/>
              </a:buClr>
              <a:buSzPct val="75000"/>
              <a:buFont typeface="Wingdings" panose="05000000000000000000" pitchFamily="2" charset="2"/>
              <a:buChar char="v"/>
            </a:pPr>
            <a:r>
              <a:rPr lang="en-US" altLang="zh-CN" b="1" dirty="0">
                <a:solidFill>
                  <a:srgbClr val="080912"/>
                </a:solidFill>
                <a:latin typeface="华文楷体" panose="02010600040101010101" pitchFamily="2" charset="-122"/>
                <a:ea typeface="华文楷体" panose="02010600040101010101" pitchFamily="2" charset="-122"/>
              </a:rPr>
              <a:t>§1-2 </a:t>
            </a:r>
            <a:r>
              <a:rPr lang="zh-CN" altLang="en-US" b="1" dirty="0">
                <a:solidFill>
                  <a:srgbClr val="080912"/>
                </a:solidFill>
                <a:latin typeface="华文楷体" panose="02010600040101010101" pitchFamily="2" charset="-122"/>
                <a:ea typeface="华文楷体" panose="02010600040101010101" pitchFamily="2" charset="-122"/>
              </a:rPr>
              <a:t>几种典型的晶体结构 </a:t>
            </a:r>
          </a:p>
          <a:p>
            <a:pPr eaLnBrk="1" hangingPunct="1">
              <a:buClr>
                <a:schemeClr val="hlink"/>
              </a:buClr>
              <a:buSzPct val="75000"/>
              <a:buFont typeface="Wingdings" panose="05000000000000000000" pitchFamily="2" charset="2"/>
              <a:buChar char="v"/>
            </a:pPr>
            <a:r>
              <a:rPr lang="en-US" altLang="zh-CN" b="1" dirty="0">
                <a:solidFill>
                  <a:srgbClr val="080912"/>
                </a:solidFill>
                <a:latin typeface="华文楷体" panose="02010600040101010101" pitchFamily="2" charset="-122"/>
                <a:ea typeface="华文楷体" panose="02010600040101010101" pitchFamily="2" charset="-122"/>
              </a:rPr>
              <a:t>§1-3 </a:t>
            </a:r>
            <a:r>
              <a:rPr lang="zh-CN" altLang="en-US" b="1" dirty="0">
                <a:solidFill>
                  <a:srgbClr val="080912"/>
                </a:solidFill>
                <a:latin typeface="华文楷体" panose="02010600040101010101" pitchFamily="2" charset="-122"/>
                <a:ea typeface="华文楷体" panose="02010600040101010101" pitchFamily="2" charset="-122"/>
              </a:rPr>
              <a:t>晶面与密勒指数 </a:t>
            </a:r>
          </a:p>
          <a:p>
            <a:pPr eaLnBrk="1" hangingPunct="1">
              <a:buClr>
                <a:schemeClr val="hlink"/>
              </a:buClr>
              <a:buSzPct val="75000"/>
              <a:buFont typeface="Wingdings" panose="05000000000000000000" pitchFamily="2" charset="2"/>
              <a:buChar char="v"/>
            </a:pPr>
            <a:r>
              <a:rPr lang="en-US" altLang="zh-CN" b="1" dirty="0">
                <a:solidFill>
                  <a:srgbClr val="080912"/>
                </a:solidFill>
                <a:latin typeface="华文楷体" panose="02010600040101010101" pitchFamily="2" charset="-122"/>
                <a:ea typeface="华文楷体" panose="02010600040101010101" pitchFamily="2" charset="-122"/>
              </a:rPr>
              <a:t>§1-4 </a:t>
            </a:r>
            <a:r>
              <a:rPr lang="zh-CN" altLang="en-US" b="1" dirty="0">
                <a:solidFill>
                  <a:srgbClr val="080912"/>
                </a:solidFill>
                <a:latin typeface="华文楷体" panose="02010600040101010101" pitchFamily="2" charset="-122"/>
                <a:ea typeface="华文楷体" panose="02010600040101010101" pitchFamily="2" charset="-122"/>
              </a:rPr>
              <a:t>晶体的对称性 </a:t>
            </a:r>
          </a:p>
          <a:p>
            <a:pPr eaLnBrk="1" hangingPunct="1">
              <a:buClr>
                <a:schemeClr val="hlink"/>
              </a:buClr>
              <a:buSzPct val="75000"/>
              <a:buFont typeface="Wingdings" panose="05000000000000000000" pitchFamily="2" charset="2"/>
              <a:buChar char="v"/>
            </a:pPr>
            <a:r>
              <a:rPr lang="en-US" altLang="zh-CN" b="1" dirty="0">
                <a:solidFill>
                  <a:srgbClr val="080912"/>
                </a:solidFill>
                <a:latin typeface="华文楷体" panose="02010600040101010101" pitchFamily="2" charset="-122"/>
                <a:ea typeface="华文楷体" panose="02010600040101010101" pitchFamily="2" charset="-122"/>
              </a:rPr>
              <a:t>§1-5 </a:t>
            </a:r>
            <a:r>
              <a:rPr lang="zh-CN" altLang="en-US" b="1" dirty="0">
                <a:solidFill>
                  <a:srgbClr val="080912"/>
                </a:solidFill>
                <a:latin typeface="华文楷体" panose="02010600040101010101" pitchFamily="2" charset="-122"/>
                <a:ea typeface="华文楷体" panose="02010600040101010101" pitchFamily="2" charset="-122"/>
              </a:rPr>
              <a:t>倒格子 </a:t>
            </a:r>
          </a:p>
          <a:p>
            <a:pPr eaLnBrk="1" hangingPunct="1">
              <a:buClr>
                <a:schemeClr val="hlink"/>
              </a:buClr>
              <a:buSzPct val="75000"/>
              <a:buFont typeface="Wingdings" panose="05000000000000000000" pitchFamily="2" charset="2"/>
              <a:buChar char="v"/>
            </a:pPr>
            <a:r>
              <a:rPr lang="en-US" altLang="zh-CN" b="1" dirty="0">
                <a:solidFill>
                  <a:srgbClr val="080912"/>
                </a:solidFill>
                <a:latin typeface="华文楷体" panose="02010600040101010101" pitchFamily="2" charset="-122"/>
                <a:ea typeface="华文楷体" panose="02010600040101010101" pitchFamily="2" charset="-122"/>
              </a:rPr>
              <a:t>§1-6 </a:t>
            </a:r>
            <a:r>
              <a:rPr lang="zh-CN" altLang="en-US" b="1" dirty="0">
                <a:solidFill>
                  <a:srgbClr val="080912"/>
                </a:solidFill>
                <a:latin typeface="华文楷体" panose="02010600040101010101" pitchFamily="2" charset="-122"/>
                <a:ea typeface="华文楷体" panose="02010600040101010101" pitchFamily="2" charset="-122"/>
              </a:rPr>
              <a:t>布里渊区 </a:t>
            </a:r>
          </a:p>
          <a:p>
            <a:pPr eaLnBrk="1" hangingPunct="1">
              <a:buClr>
                <a:schemeClr val="hlink"/>
              </a:buClr>
              <a:buSzPct val="75000"/>
              <a:buFont typeface="Wingdings" panose="05000000000000000000" pitchFamily="2" charset="2"/>
              <a:buChar char="v"/>
            </a:pPr>
            <a:r>
              <a:rPr lang="en-US" altLang="zh-CN" b="1" dirty="0">
                <a:solidFill>
                  <a:srgbClr val="080912"/>
                </a:solidFill>
                <a:latin typeface="华文楷体" panose="02010600040101010101" pitchFamily="2" charset="-122"/>
                <a:ea typeface="华文楷体" panose="02010600040101010101" pitchFamily="2" charset="-122"/>
              </a:rPr>
              <a:t>§1-7 </a:t>
            </a:r>
            <a:r>
              <a:rPr lang="zh-CN" altLang="en-US" b="1" dirty="0">
                <a:solidFill>
                  <a:srgbClr val="080912"/>
                </a:solidFill>
                <a:latin typeface="华文楷体" panose="02010600040101010101" pitchFamily="2" charset="-122"/>
                <a:ea typeface="华文楷体" panose="02010600040101010101" pitchFamily="2" charset="-122"/>
              </a:rPr>
              <a:t>晶体</a:t>
            </a:r>
            <a:r>
              <a:rPr lang="en-US" altLang="zh-CN" b="1" dirty="0">
                <a:solidFill>
                  <a:srgbClr val="080912"/>
                </a:solidFill>
                <a:latin typeface="华文楷体" panose="02010600040101010101" pitchFamily="2" charset="-122"/>
                <a:ea typeface="华文楷体" panose="02010600040101010101" pitchFamily="2" charset="-122"/>
              </a:rPr>
              <a:t>X</a:t>
            </a:r>
            <a:r>
              <a:rPr lang="zh-CN" altLang="en-US" b="1" dirty="0">
                <a:solidFill>
                  <a:srgbClr val="080912"/>
                </a:solidFill>
                <a:latin typeface="华文楷体" panose="02010600040101010101" pitchFamily="2" charset="-122"/>
                <a:ea typeface="华文楷体" panose="02010600040101010101" pitchFamily="2" charset="-122"/>
              </a:rPr>
              <a:t>射线衍射</a:t>
            </a:r>
            <a:r>
              <a:rPr lang="zh-CN" altLang="en-US" b="1" dirty="0">
                <a:solidFill>
                  <a:srgbClr val="07C5C0"/>
                </a:solidFill>
                <a:latin typeface="华文楷体" panose="02010600040101010101" pitchFamily="2" charset="-122"/>
                <a:ea typeface="华文楷体" panose="02010600040101010101" pitchFamily="2" charset="-122"/>
              </a:rPr>
              <a:t> </a:t>
            </a:r>
          </a:p>
        </p:txBody>
      </p:sp>
      <p:sp>
        <p:nvSpPr>
          <p:cNvPr id="31750" name="AutoShape 6">
            <a:extLst>
              <a:ext uri="{FF2B5EF4-FFF2-40B4-BE49-F238E27FC236}">
                <a16:creationId xmlns:a16="http://schemas.microsoft.com/office/drawing/2014/main" id="{1B437C71-62E2-4B54-A419-DD6F402A9AE9}"/>
              </a:ext>
            </a:extLst>
          </p:cNvPr>
          <p:cNvSpPr>
            <a:spLocks noChangeArrowheads="1"/>
          </p:cNvSpPr>
          <p:nvPr/>
        </p:nvSpPr>
        <p:spPr bwMode="auto">
          <a:xfrm>
            <a:off x="685800" y="473075"/>
            <a:ext cx="4495800" cy="838200"/>
          </a:xfrm>
          <a:prstGeom prst="bevel">
            <a:avLst>
              <a:gd name="adj" fmla="val 12500"/>
            </a:avLst>
          </a:prstGeom>
          <a:solidFill>
            <a:srgbClr val="FFFF00"/>
          </a:solidFill>
          <a:ln>
            <a:noFill/>
          </a:ln>
          <a:effectLst>
            <a:outerShdw dist="162639" dir="18519588" algn="ctr" rotWithShape="0">
              <a:srgbClr val="D9FB9D"/>
            </a:outerShdw>
          </a:effectLst>
        </p:spPr>
        <p:txBody>
          <a:bodyPr lIns="92075" tIns="46038" rIns="92075" bIns="46038"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kumimoji="1" lang="zh-CN" altLang="en-US" b="1">
                <a:solidFill>
                  <a:srgbClr val="000FD0"/>
                </a:solidFill>
                <a:latin typeface="宋体" panose="02010600030101010101" pitchFamily="2" charset="-122"/>
              </a:rPr>
              <a:t>第一章</a:t>
            </a:r>
            <a:r>
              <a:rPr kumimoji="1" lang="zh-CN" altLang="en-US" b="1">
                <a:solidFill>
                  <a:srgbClr val="000FD0"/>
                </a:solidFill>
                <a:latin typeface="黑体" panose="02010609060101010101" pitchFamily="49" charset="-122"/>
                <a:ea typeface="黑体" panose="02010609060101010101" pitchFamily="49" charset="-122"/>
              </a:rPr>
              <a:t>  </a:t>
            </a:r>
            <a:r>
              <a:rPr lang="zh-CN" altLang="en-US" b="1">
                <a:solidFill>
                  <a:schemeClr val="tx2"/>
                </a:solidFill>
              </a:rPr>
              <a:t>晶体结构</a:t>
            </a:r>
          </a:p>
        </p:txBody>
      </p:sp>
    </p:spTree>
  </p:cSld>
  <p:clrMapOvr>
    <a:masterClrMapping/>
  </p:clrMapOvr>
  <p:transition spd="slow">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4" fill="hold" grpId="0" nodeType="withEffect" nodePh="1">
                                  <p:stCondLst>
                                    <p:cond delay="0"/>
                                  </p:stCondLst>
                                  <p:endCondLst>
                                    <p:cond evt="begin" delay="0">
                                      <p:tn val="5"/>
                                    </p:cond>
                                  </p:endCondLst>
                                  <p:childTnLst>
                                    <p:set>
                                      <p:cBhvr>
                                        <p:cTn id="6" dur="1" fill="hold">
                                          <p:stCondLst>
                                            <p:cond delay="0"/>
                                          </p:stCondLst>
                                        </p:cTn>
                                        <p:tgtEl>
                                          <p:spTgt spid="31748"/>
                                        </p:tgtEl>
                                        <p:attrNameLst>
                                          <p:attrName>style.visibility</p:attrName>
                                        </p:attrNameLst>
                                      </p:cBhvr>
                                      <p:to>
                                        <p:strVal val="visible"/>
                                      </p:to>
                                    </p:set>
                                    <p:anim calcmode="lin" valueType="num">
                                      <p:cBhvr additive="base">
                                        <p:cTn id="7" dur="500" fill="hold"/>
                                        <p:tgtEl>
                                          <p:spTgt spid="31748"/>
                                        </p:tgtEl>
                                        <p:attrNameLst>
                                          <p:attrName>ppt_x</p:attrName>
                                        </p:attrNameLst>
                                      </p:cBhvr>
                                      <p:tavLst>
                                        <p:tav tm="0">
                                          <p:val>
                                            <p:strVal val="#ppt_x"/>
                                          </p:val>
                                        </p:tav>
                                        <p:tav tm="100000">
                                          <p:val>
                                            <p:strVal val="#ppt_x"/>
                                          </p:val>
                                        </p:tav>
                                      </p:tavLst>
                                    </p:anim>
                                    <p:anim calcmode="lin" valueType="num">
                                      <p:cBhvr additive="base">
                                        <p:cTn id="8" dur="500" fill="hold"/>
                                        <p:tgtEl>
                                          <p:spTgt spid="31748"/>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1750"/>
                                        </p:tgtEl>
                                        <p:attrNameLst>
                                          <p:attrName>style.visibility</p:attrName>
                                        </p:attrNameLst>
                                      </p:cBhvr>
                                      <p:to>
                                        <p:strVal val="visible"/>
                                      </p:to>
                                    </p:set>
                                    <p:anim calcmode="lin" valueType="num">
                                      <p:cBhvr additive="base">
                                        <p:cTn id="13" dur="500" fill="hold"/>
                                        <p:tgtEl>
                                          <p:spTgt spid="31750"/>
                                        </p:tgtEl>
                                        <p:attrNameLst>
                                          <p:attrName>ppt_x</p:attrName>
                                        </p:attrNameLst>
                                      </p:cBhvr>
                                      <p:tavLst>
                                        <p:tav tm="0">
                                          <p:val>
                                            <p:strVal val="#ppt_x"/>
                                          </p:val>
                                        </p:tav>
                                        <p:tav tm="100000">
                                          <p:val>
                                            <p:strVal val="#ppt_x"/>
                                          </p:val>
                                        </p:tav>
                                      </p:tavLst>
                                    </p:anim>
                                    <p:anim calcmode="lin" valueType="num">
                                      <p:cBhvr additive="base">
                                        <p:cTn id="14" dur="500" fill="hold"/>
                                        <p:tgtEl>
                                          <p:spTgt spid="31750"/>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1749"/>
                                        </p:tgtEl>
                                        <p:attrNameLst>
                                          <p:attrName>style.visibility</p:attrName>
                                        </p:attrNameLst>
                                      </p:cBhvr>
                                      <p:to>
                                        <p:strVal val="visible"/>
                                      </p:to>
                                    </p:set>
                                    <p:anim calcmode="lin" valueType="num">
                                      <p:cBhvr additive="base">
                                        <p:cTn id="19" dur="500" fill="hold"/>
                                        <p:tgtEl>
                                          <p:spTgt spid="31749"/>
                                        </p:tgtEl>
                                        <p:attrNameLst>
                                          <p:attrName>ppt_x</p:attrName>
                                        </p:attrNameLst>
                                      </p:cBhvr>
                                      <p:tavLst>
                                        <p:tav tm="0">
                                          <p:val>
                                            <p:strVal val="#ppt_x"/>
                                          </p:val>
                                        </p:tav>
                                        <p:tav tm="100000">
                                          <p:val>
                                            <p:strVal val="#ppt_x"/>
                                          </p:val>
                                        </p:tav>
                                      </p:tavLst>
                                    </p:anim>
                                    <p:anim calcmode="lin" valueType="num">
                                      <p:cBhvr additive="base">
                                        <p:cTn id="20" dur="500" fill="hold"/>
                                        <p:tgtEl>
                                          <p:spTgt spid="3174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48" grpId="0"/>
      <p:bldP spid="31749" grpId="0"/>
      <p:bldP spid="31750"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6082" name="Rectangle 3">
            <a:extLst>
              <a:ext uri="{FF2B5EF4-FFF2-40B4-BE49-F238E27FC236}">
                <a16:creationId xmlns:a16="http://schemas.microsoft.com/office/drawing/2014/main" id="{24686838-1769-4A4D-BF4C-2A3B4660632E}"/>
              </a:ext>
            </a:extLst>
          </p:cNvPr>
          <p:cNvSpPr>
            <a:spLocks noGrp="1" noChangeArrowheads="1"/>
          </p:cNvSpPr>
          <p:nvPr>
            <p:ph type="body" idx="1"/>
          </p:nvPr>
        </p:nvSpPr>
        <p:spPr>
          <a:xfrm>
            <a:off x="457200" y="1676400"/>
            <a:ext cx="8229600" cy="2895600"/>
          </a:xfrm>
        </p:spPr>
        <p:txBody>
          <a:bodyPr/>
          <a:lstStyle/>
          <a:p>
            <a:pPr eaLnBrk="1" hangingPunct="1">
              <a:buFontTx/>
              <a:buNone/>
            </a:pPr>
            <a:r>
              <a:rPr lang="en-US" altLang="zh-CN"/>
              <a:t>	</a:t>
            </a:r>
            <a:r>
              <a:rPr lang="zh-CN" altLang="en-US"/>
              <a:t>本章首先从晶体结构的周期性出发，来阐述完整晶体中离子、原子或分子的排列规律。然后，简略的阐述一下晶体的对称性与晶面指数的特征，介绍一下倒格子的概念。</a:t>
            </a:r>
          </a:p>
        </p:txBody>
      </p:sp>
      <p:sp>
        <p:nvSpPr>
          <p:cNvPr id="46083" name="Rectangle 5">
            <a:extLst>
              <a:ext uri="{FF2B5EF4-FFF2-40B4-BE49-F238E27FC236}">
                <a16:creationId xmlns:a16="http://schemas.microsoft.com/office/drawing/2014/main" id="{641CB5F1-A92F-4193-AFDD-DC0854696A1E}"/>
              </a:ext>
            </a:extLst>
          </p:cNvPr>
          <p:cNvSpPr>
            <a:spLocks noGrp="1" noChangeArrowheads="1"/>
          </p:cNvSpPr>
          <p:nvPr>
            <p:ph type="title"/>
          </p:nvPr>
        </p:nvSpPr>
        <p:spPr/>
        <p:txBody>
          <a:bodyPr/>
          <a:lstStyle/>
          <a:p>
            <a:pPr eaLnBrk="1" hangingPunct="1"/>
            <a:endParaRPr lang="zh-CN" altLang="zh-CN"/>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44" name="Rectangle 4">
            <a:extLst>
              <a:ext uri="{FF2B5EF4-FFF2-40B4-BE49-F238E27FC236}">
                <a16:creationId xmlns:a16="http://schemas.microsoft.com/office/drawing/2014/main" id="{53DD537A-9AB2-413A-8CD7-E49A5612F066}"/>
              </a:ext>
            </a:extLst>
          </p:cNvPr>
          <p:cNvSpPr>
            <a:spLocks noChangeArrowheads="1"/>
          </p:cNvSpPr>
          <p:nvPr/>
        </p:nvSpPr>
        <p:spPr bwMode="auto">
          <a:xfrm>
            <a:off x="-181761" y="228600"/>
            <a:ext cx="9296400" cy="5410200"/>
          </a:xfrm>
          <a:prstGeom prst="rect">
            <a:avLst/>
          </a:prstGeom>
          <a:noFill/>
          <a:ln w="9525">
            <a:noFill/>
            <a:miter lim="800000"/>
            <a:headEnd/>
            <a:tailEnd/>
          </a:ln>
          <a:effectLst/>
        </p:spPr>
        <p:txBody>
          <a:bodyPr/>
          <a:lstStyle/>
          <a:p>
            <a:pPr marL="342900" indent="-342900" eaLnBrk="1" hangingPunct="1">
              <a:spcBef>
                <a:spcPct val="20000"/>
              </a:spcBef>
              <a:defRPr/>
            </a:pPr>
            <a:r>
              <a:rPr lang="en-US" altLang="zh-CN" sz="3600" b="1" dirty="0">
                <a:latin typeface="华文楷体" panose="02010600040101010101" pitchFamily="2" charset="-122"/>
                <a:ea typeface="华文楷体" panose="02010600040101010101" pitchFamily="2" charset="-122"/>
              </a:rPr>
              <a:t>         </a:t>
            </a:r>
            <a:r>
              <a:rPr lang="zh-CN" altLang="en-US" sz="3600" b="1" dirty="0">
                <a:solidFill>
                  <a:srgbClr val="002060"/>
                </a:solidFill>
                <a:effectLst>
                  <a:outerShdw blurRad="38100" dist="38100" dir="2700000" algn="tl">
                    <a:srgbClr val="000000"/>
                  </a:outerShdw>
                </a:effectLst>
                <a:latin typeface="华文楷体" panose="02010600040101010101" pitchFamily="2" charset="-122"/>
                <a:ea typeface="华文楷体" panose="02010600040101010101" pitchFamily="2" charset="-122"/>
              </a:rPr>
              <a:t>晶体的特性</a:t>
            </a:r>
          </a:p>
          <a:p>
            <a:pPr marL="342900" indent="-342900" eaLnBrk="1" hangingPunct="1">
              <a:spcBef>
                <a:spcPct val="20000"/>
              </a:spcBef>
              <a:defRPr/>
            </a:pPr>
            <a:r>
              <a:rPr lang="zh-CN" altLang="en-US" sz="3600" b="1" dirty="0">
                <a:latin typeface="华文楷体" panose="02010600040101010101" pitchFamily="2" charset="-122"/>
                <a:ea typeface="华文楷体" panose="02010600040101010101" pitchFamily="2" charset="-122"/>
              </a:rPr>
              <a:t>        具有固定的熔点</a:t>
            </a:r>
          </a:p>
          <a:p>
            <a:pPr marL="342900" indent="-342900" eaLnBrk="1" hangingPunct="1">
              <a:spcBef>
                <a:spcPct val="20000"/>
              </a:spcBef>
              <a:defRPr/>
            </a:pPr>
            <a:r>
              <a:rPr lang="zh-CN" altLang="en-US" sz="2800" b="1" dirty="0">
                <a:latin typeface="华文楷体" panose="02010600040101010101" pitchFamily="2" charset="-122"/>
                <a:ea typeface="华文楷体" panose="02010600040101010101" pitchFamily="2" charset="-122"/>
              </a:rPr>
              <a:t>    	</a:t>
            </a:r>
            <a:r>
              <a:rPr lang="zh-CN" altLang="en-US" sz="2400" b="1" dirty="0">
                <a:solidFill>
                  <a:srgbClr val="0070C0"/>
                </a:solidFill>
                <a:latin typeface="华文楷体" panose="02010600040101010101" pitchFamily="2" charset="-122"/>
                <a:ea typeface="华文楷体" panose="02010600040101010101" pitchFamily="2" charset="-122"/>
              </a:rPr>
              <a:t>至少在微米量级的范围是有序排列的，叫长程有序。在熔化过程中，晶态固体的长程序解体时对应一定的熔点。</a:t>
            </a:r>
          </a:p>
          <a:p>
            <a:pPr marL="342900" indent="-342900" eaLnBrk="1" hangingPunct="1">
              <a:spcBef>
                <a:spcPct val="20000"/>
              </a:spcBef>
              <a:defRPr/>
            </a:pPr>
            <a:r>
              <a:rPr lang="zh-CN" altLang="en-US" sz="3600" b="1" dirty="0">
                <a:latin typeface="华文楷体" panose="02010600040101010101" pitchFamily="2" charset="-122"/>
                <a:ea typeface="华文楷体" panose="02010600040101010101" pitchFamily="2" charset="-122"/>
              </a:rPr>
              <a:t>        外围晶面有规则的配置</a:t>
            </a:r>
          </a:p>
          <a:p>
            <a:pPr marL="342900" indent="-342900" eaLnBrk="1" hangingPunct="1">
              <a:spcBef>
                <a:spcPct val="20000"/>
              </a:spcBef>
              <a:defRPr/>
            </a:pPr>
            <a:r>
              <a:rPr lang="zh-CN" altLang="en-US" sz="3600" b="1" dirty="0">
                <a:latin typeface="华文楷体" panose="02010600040101010101" pitchFamily="2" charset="-122"/>
                <a:ea typeface="华文楷体" panose="02010600040101010101" pitchFamily="2" charset="-122"/>
              </a:rPr>
              <a:t>		</a:t>
            </a:r>
            <a:r>
              <a:rPr lang="zh-CN" altLang="en-US" sz="2400" b="1" dirty="0">
                <a:solidFill>
                  <a:srgbClr val="0070C0"/>
                </a:solidFill>
                <a:latin typeface="华文楷体" panose="02010600040101010101" pitchFamily="2" charset="-122"/>
                <a:ea typeface="华文楷体" panose="02010600040101010101" pitchFamily="2" charset="-122"/>
              </a:rPr>
              <a:t>外形的规则性反映内部分子（原子）间排列的有序。</a:t>
            </a:r>
          </a:p>
          <a:p>
            <a:pPr marL="342900" indent="-342900" eaLnBrk="1" hangingPunct="1">
              <a:spcBef>
                <a:spcPct val="20000"/>
              </a:spcBef>
              <a:defRPr/>
            </a:pPr>
            <a:r>
              <a:rPr lang="zh-CN" altLang="en-US" sz="3600" b="1" dirty="0">
                <a:latin typeface="华文楷体" panose="02010600040101010101" pitchFamily="2" charset="-122"/>
                <a:ea typeface="华文楷体" panose="02010600040101010101" pitchFamily="2" charset="-122"/>
              </a:rPr>
              <a:t>         解理性</a:t>
            </a:r>
          </a:p>
          <a:p>
            <a:pPr marL="342900" indent="-342900" eaLnBrk="1" hangingPunct="1">
              <a:spcBef>
                <a:spcPct val="20000"/>
              </a:spcBef>
              <a:defRPr/>
            </a:pPr>
            <a:r>
              <a:rPr lang="zh-CN" altLang="en-US" sz="2000" b="1" dirty="0">
                <a:latin typeface="华文楷体" panose="02010600040101010101" pitchFamily="2" charset="-122"/>
                <a:ea typeface="华文楷体" panose="02010600040101010101" pitchFamily="2" charset="-122"/>
              </a:rPr>
              <a:t>		</a:t>
            </a:r>
            <a:r>
              <a:rPr lang="zh-CN" altLang="en-US" sz="2400" b="1" dirty="0">
                <a:solidFill>
                  <a:srgbClr val="0070C0"/>
                </a:solidFill>
                <a:latin typeface="华文楷体" panose="02010600040101010101" pitchFamily="2" charset="-122"/>
                <a:ea typeface="华文楷体" panose="02010600040101010101" pitchFamily="2" charset="-122"/>
              </a:rPr>
              <a:t>晶体沿某些确定方位的晶面劈裂的性质。</a:t>
            </a:r>
          </a:p>
          <a:p>
            <a:pPr marL="342900" indent="-342900" eaLnBrk="1" hangingPunct="1">
              <a:spcBef>
                <a:spcPct val="20000"/>
              </a:spcBef>
              <a:defRPr/>
            </a:pPr>
            <a:r>
              <a:rPr lang="zh-CN" altLang="en-US" sz="3600" b="1" dirty="0">
                <a:latin typeface="华文楷体" panose="02010600040101010101" pitchFamily="2" charset="-122"/>
                <a:ea typeface="华文楷体" panose="02010600040101010101" pitchFamily="2" charset="-122"/>
              </a:rPr>
              <a:t>         各向异性</a:t>
            </a:r>
          </a:p>
          <a:p>
            <a:pPr marL="342900" indent="-342900" eaLnBrk="1" hangingPunct="1">
              <a:spcBef>
                <a:spcPct val="20000"/>
              </a:spcBef>
              <a:defRPr/>
            </a:pPr>
            <a:r>
              <a:rPr lang="zh-CN" altLang="en-US" sz="3600" b="1" dirty="0">
                <a:latin typeface="华文楷体" panose="02010600040101010101" pitchFamily="2" charset="-122"/>
                <a:ea typeface="华文楷体" panose="02010600040101010101" pitchFamily="2" charset="-122"/>
              </a:rPr>
              <a:t>         晶面角守恒 </a:t>
            </a:r>
          </a:p>
          <a:p>
            <a:pPr marL="342900" indent="-342900" eaLnBrk="1" hangingPunct="1">
              <a:spcBef>
                <a:spcPct val="20000"/>
              </a:spcBef>
              <a:defRPr/>
            </a:pPr>
            <a:r>
              <a:rPr lang="zh-CN" altLang="en-US" sz="2000" b="1" dirty="0">
                <a:latin typeface="华文楷体" panose="02010600040101010101" pitchFamily="2" charset="-122"/>
                <a:ea typeface="华文楷体" panose="02010600040101010101" pitchFamily="2" charset="-122"/>
              </a:rPr>
              <a:t>		</a:t>
            </a:r>
            <a:r>
              <a:rPr lang="zh-CN" altLang="en-US" sz="2400" b="1" dirty="0">
                <a:solidFill>
                  <a:srgbClr val="0070C0"/>
                </a:solidFill>
                <a:latin typeface="华文楷体" panose="02010600040101010101" pitchFamily="2" charset="-122"/>
                <a:ea typeface="华文楷体" panose="02010600040101010101" pitchFamily="2" charset="-122"/>
              </a:rPr>
              <a:t>晶体外形受晶面夹角影响。</a:t>
            </a:r>
            <a:endParaRPr lang="zh-CN" altLang="en-US" sz="2000" b="1" dirty="0">
              <a:solidFill>
                <a:srgbClr val="0070C0"/>
              </a:solidFill>
              <a:latin typeface="华文楷体" panose="02010600040101010101" pitchFamily="2" charset="-122"/>
              <a:ea typeface="华文楷体" panose="0201060004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61444">
                                            <p:txEl>
                                              <p:pRg st="0" end="0"/>
                                            </p:txEl>
                                          </p:spTgt>
                                        </p:tgtEl>
                                        <p:attrNameLst>
                                          <p:attrName>style.visibility</p:attrName>
                                        </p:attrNameLst>
                                      </p:cBhvr>
                                      <p:to>
                                        <p:strVal val="visible"/>
                                      </p:to>
                                    </p:set>
                                    <p:anim calcmode="lin" valueType="num">
                                      <p:cBhvr additive="base">
                                        <p:cTn id="7" dur="500" fill="hold"/>
                                        <p:tgtEl>
                                          <p:spTgt spid="61444">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61444">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61444">
                                            <p:txEl>
                                              <p:pRg st="1" end="1"/>
                                            </p:txEl>
                                          </p:spTgt>
                                        </p:tgtEl>
                                        <p:attrNameLst>
                                          <p:attrName>style.visibility</p:attrName>
                                        </p:attrNameLst>
                                      </p:cBhvr>
                                      <p:to>
                                        <p:strVal val="visible"/>
                                      </p:to>
                                    </p:set>
                                    <p:anim calcmode="lin" valueType="num">
                                      <p:cBhvr additive="base">
                                        <p:cTn id="13" dur="500" fill="hold"/>
                                        <p:tgtEl>
                                          <p:spTgt spid="61444">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61444">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61444">
                                            <p:txEl>
                                              <p:pRg st="2" end="2"/>
                                            </p:txEl>
                                          </p:spTgt>
                                        </p:tgtEl>
                                        <p:attrNameLst>
                                          <p:attrName>style.visibility</p:attrName>
                                        </p:attrNameLst>
                                      </p:cBhvr>
                                      <p:to>
                                        <p:strVal val="visible"/>
                                      </p:to>
                                    </p:set>
                                    <p:anim calcmode="lin" valueType="num">
                                      <p:cBhvr additive="base">
                                        <p:cTn id="19" dur="500" fill="hold"/>
                                        <p:tgtEl>
                                          <p:spTgt spid="61444">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61444">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61444">
                                            <p:txEl>
                                              <p:pRg st="3" end="3"/>
                                            </p:txEl>
                                          </p:spTgt>
                                        </p:tgtEl>
                                        <p:attrNameLst>
                                          <p:attrName>style.visibility</p:attrName>
                                        </p:attrNameLst>
                                      </p:cBhvr>
                                      <p:to>
                                        <p:strVal val="visible"/>
                                      </p:to>
                                    </p:set>
                                    <p:anim calcmode="lin" valueType="num">
                                      <p:cBhvr additive="base">
                                        <p:cTn id="25" dur="500" fill="hold"/>
                                        <p:tgtEl>
                                          <p:spTgt spid="61444">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61444">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61444">
                                            <p:txEl>
                                              <p:pRg st="4" end="4"/>
                                            </p:txEl>
                                          </p:spTgt>
                                        </p:tgtEl>
                                        <p:attrNameLst>
                                          <p:attrName>style.visibility</p:attrName>
                                        </p:attrNameLst>
                                      </p:cBhvr>
                                      <p:to>
                                        <p:strVal val="visible"/>
                                      </p:to>
                                    </p:set>
                                    <p:anim calcmode="lin" valueType="num">
                                      <p:cBhvr additive="base">
                                        <p:cTn id="31" dur="500" fill="hold"/>
                                        <p:tgtEl>
                                          <p:spTgt spid="61444">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61444">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61444">
                                            <p:txEl>
                                              <p:pRg st="5" end="5"/>
                                            </p:txEl>
                                          </p:spTgt>
                                        </p:tgtEl>
                                        <p:attrNameLst>
                                          <p:attrName>style.visibility</p:attrName>
                                        </p:attrNameLst>
                                      </p:cBhvr>
                                      <p:to>
                                        <p:strVal val="visible"/>
                                      </p:to>
                                    </p:set>
                                    <p:anim calcmode="lin" valueType="num">
                                      <p:cBhvr additive="base">
                                        <p:cTn id="37" dur="500" fill="hold"/>
                                        <p:tgtEl>
                                          <p:spTgt spid="61444">
                                            <p:txEl>
                                              <p:pRg st="5" end="5"/>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61444">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8" fill="hold" grpId="0" nodeType="clickEffect">
                                  <p:stCondLst>
                                    <p:cond delay="0"/>
                                  </p:stCondLst>
                                  <p:childTnLst>
                                    <p:set>
                                      <p:cBhvr>
                                        <p:cTn id="42" dur="1" fill="hold">
                                          <p:stCondLst>
                                            <p:cond delay="0"/>
                                          </p:stCondLst>
                                        </p:cTn>
                                        <p:tgtEl>
                                          <p:spTgt spid="61444">
                                            <p:txEl>
                                              <p:pRg st="6" end="6"/>
                                            </p:txEl>
                                          </p:spTgt>
                                        </p:tgtEl>
                                        <p:attrNameLst>
                                          <p:attrName>style.visibility</p:attrName>
                                        </p:attrNameLst>
                                      </p:cBhvr>
                                      <p:to>
                                        <p:strVal val="visible"/>
                                      </p:to>
                                    </p:set>
                                    <p:anim calcmode="lin" valueType="num">
                                      <p:cBhvr additive="base">
                                        <p:cTn id="43" dur="500" fill="hold"/>
                                        <p:tgtEl>
                                          <p:spTgt spid="61444">
                                            <p:txEl>
                                              <p:pRg st="6" end="6"/>
                                            </p:txEl>
                                          </p:spTgt>
                                        </p:tgtEl>
                                        <p:attrNameLst>
                                          <p:attrName>ppt_x</p:attrName>
                                        </p:attrNameLst>
                                      </p:cBhvr>
                                      <p:tavLst>
                                        <p:tav tm="0">
                                          <p:val>
                                            <p:strVal val="0-#ppt_w/2"/>
                                          </p:val>
                                        </p:tav>
                                        <p:tav tm="100000">
                                          <p:val>
                                            <p:strVal val="#ppt_x"/>
                                          </p:val>
                                        </p:tav>
                                      </p:tavLst>
                                    </p:anim>
                                    <p:anim calcmode="lin" valueType="num">
                                      <p:cBhvr additive="base">
                                        <p:cTn id="44" dur="500" fill="hold"/>
                                        <p:tgtEl>
                                          <p:spTgt spid="61444">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2" presetClass="entr" presetSubtype="8" fill="hold" grpId="0" nodeType="clickEffect">
                                  <p:stCondLst>
                                    <p:cond delay="0"/>
                                  </p:stCondLst>
                                  <p:childTnLst>
                                    <p:set>
                                      <p:cBhvr>
                                        <p:cTn id="48" dur="1" fill="hold">
                                          <p:stCondLst>
                                            <p:cond delay="0"/>
                                          </p:stCondLst>
                                        </p:cTn>
                                        <p:tgtEl>
                                          <p:spTgt spid="61444">
                                            <p:txEl>
                                              <p:pRg st="7" end="7"/>
                                            </p:txEl>
                                          </p:spTgt>
                                        </p:tgtEl>
                                        <p:attrNameLst>
                                          <p:attrName>style.visibility</p:attrName>
                                        </p:attrNameLst>
                                      </p:cBhvr>
                                      <p:to>
                                        <p:strVal val="visible"/>
                                      </p:to>
                                    </p:set>
                                    <p:anim calcmode="lin" valueType="num">
                                      <p:cBhvr additive="base">
                                        <p:cTn id="49" dur="500" fill="hold"/>
                                        <p:tgtEl>
                                          <p:spTgt spid="61444">
                                            <p:txEl>
                                              <p:pRg st="7" end="7"/>
                                            </p:txEl>
                                          </p:spTgt>
                                        </p:tgtEl>
                                        <p:attrNameLst>
                                          <p:attrName>ppt_x</p:attrName>
                                        </p:attrNameLst>
                                      </p:cBhvr>
                                      <p:tavLst>
                                        <p:tav tm="0">
                                          <p:val>
                                            <p:strVal val="0-#ppt_w/2"/>
                                          </p:val>
                                        </p:tav>
                                        <p:tav tm="100000">
                                          <p:val>
                                            <p:strVal val="#ppt_x"/>
                                          </p:val>
                                        </p:tav>
                                      </p:tavLst>
                                    </p:anim>
                                    <p:anim calcmode="lin" valueType="num">
                                      <p:cBhvr additive="base">
                                        <p:cTn id="50" dur="500" fill="hold"/>
                                        <p:tgtEl>
                                          <p:spTgt spid="61444">
                                            <p:txEl>
                                              <p:pRg st="7" end="7"/>
                                            </p:txEl>
                                          </p:spTgt>
                                        </p:tgtEl>
                                        <p:attrNameLst>
                                          <p:attrName>ppt_y</p:attrName>
                                        </p:attrNameLst>
                                      </p:cBhvr>
                                      <p:tavLst>
                                        <p:tav tm="0">
                                          <p:val>
                                            <p:strVal val="#ppt_y"/>
                                          </p:val>
                                        </p:tav>
                                        <p:tav tm="100000">
                                          <p:val>
                                            <p:strVal val="#ppt_y"/>
                                          </p:val>
                                        </p:tav>
                                      </p:tavLst>
                                    </p:anim>
                                  </p:childTnLst>
                                </p:cTn>
                              </p:par>
                            </p:childTnLst>
                          </p:cTn>
                        </p:par>
                      </p:childTnLst>
                    </p:cTn>
                  </p:par>
                  <p:par>
                    <p:cTn id="51" fill="hold" nodeType="clickPar">
                      <p:stCondLst>
                        <p:cond delay="indefinite"/>
                      </p:stCondLst>
                      <p:childTnLst>
                        <p:par>
                          <p:cTn id="52" fill="hold" nodeType="withGroup">
                            <p:stCondLst>
                              <p:cond delay="0"/>
                            </p:stCondLst>
                            <p:childTnLst>
                              <p:par>
                                <p:cTn id="53" presetID="2" presetClass="entr" presetSubtype="8" fill="hold" grpId="0" nodeType="clickEffect">
                                  <p:stCondLst>
                                    <p:cond delay="0"/>
                                  </p:stCondLst>
                                  <p:childTnLst>
                                    <p:set>
                                      <p:cBhvr>
                                        <p:cTn id="54" dur="1" fill="hold">
                                          <p:stCondLst>
                                            <p:cond delay="0"/>
                                          </p:stCondLst>
                                        </p:cTn>
                                        <p:tgtEl>
                                          <p:spTgt spid="61444">
                                            <p:txEl>
                                              <p:pRg st="8" end="8"/>
                                            </p:txEl>
                                          </p:spTgt>
                                        </p:tgtEl>
                                        <p:attrNameLst>
                                          <p:attrName>style.visibility</p:attrName>
                                        </p:attrNameLst>
                                      </p:cBhvr>
                                      <p:to>
                                        <p:strVal val="visible"/>
                                      </p:to>
                                    </p:set>
                                    <p:anim calcmode="lin" valueType="num">
                                      <p:cBhvr additive="base">
                                        <p:cTn id="55" dur="500" fill="hold"/>
                                        <p:tgtEl>
                                          <p:spTgt spid="61444">
                                            <p:txEl>
                                              <p:pRg st="8" end="8"/>
                                            </p:txEl>
                                          </p:spTgt>
                                        </p:tgtEl>
                                        <p:attrNameLst>
                                          <p:attrName>ppt_x</p:attrName>
                                        </p:attrNameLst>
                                      </p:cBhvr>
                                      <p:tavLst>
                                        <p:tav tm="0">
                                          <p:val>
                                            <p:strVal val="0-#ppt_w/2"/>
                                          </p:val>
                                        </p:tav>
                                        <p:tav tm="100000">
                                          <p:val>
                                            <p:strVal val="#ppt_x"/>
                                          </p:val>
                                        </p:tav>
                                      </p:tavLst>
                                    </p:anim>
                                    <p:anim calcmode="lin" valueType="num">
                                      <p:cBhvr additive="base">
                                        <p:cTn id="56" dur="500" fill="hold"/>
                                        <p:tgtEl>
                                          <p:spTgt spid="61444">
                                            <p:txEl>
                                              <p:pRg st="8" end="8"/>
                                            </p:txEl>
                                          </p:spTgt>
                                        </p:tgtEl>
                                        <p:attrNameLst>
                                          <p:attrName>ppt_y</p:attrName>
                                        </p:attrNameLst>
                                      </p:cBhvr>
                                      <p:tavLst>
                                        <p:tav tm="0">
                                          <p:val>
                                            <p:strVal val="#ppt_y"/>
                                          </p:val>
                                        </p:tav>
                                        <p:tav tm="100000">
                                          <p:val>
                                            <p:strVal val="#ppt_y"/>
                                          </p:val>
                                        </p:tav>
                                      </p:tavLst>
                                    </p:anim>
                                  </p:childTnLst>
                                </p:cTn>
                              </p:par>
                            </p:childTnLst>
                          </p:cTn>
                        </p:par>
                      </p:childTnLst>
                    </p:cTn>
                  </p:par>
                  <p:par>
                    <p:cTn id="57" fill="hold" nodeType="clickPar">
                      <p:stCondLst>
                        <p:cond delay="indefinite"/>
                      </p:stCondLst>
                      <p:childTnLst>
                        <p:par>
                          <p:cTn id="58" fill="hold" nodeType="withGroup">
                            <p:stCondLst>
                              <p:cond delay="0"/>
                            </p:stCondLst>
                            <p:childTnLst>
                              <p:par>
                                <p:cTn id="59" presetID="2" presetClass="entr" presetSubtype="8" fill="hold" grpId="0" nodeType="clickEffect">
                                  <p:stCondLst>
                                    <p:cond delay="0"/>
                                  </p:stCondLst>
                                  <p:childTnLst>
                                    <p:set>
                                      <p:cBhvr>
                                        <p:cTn id="60" dur="1" fill="hold">
                                          <p:stCondLst>
                                            <p:cond delay="0"/>
                                          </p:stCondLst>
                                        </p:cTn>
                                        <p:tgtEl>
                                          <p:spTgt spid="61444">
                                            <p:txEl>
                                              <p:pRg st="9" end="9"/>
                                            </p:txEl>
                                          </p:spTgt>
                                        </p:tgtEl>
                                        <p:attrNameLst>
                                          <p:attrName>style.visibility</p:attrName>
                                        </p:attrNameLst>
                                      </p:cBhvr>
                                      <p:to>
                                        <p:strVal val="visible"/>
                                      </p:to>
                                    </p:set>
                                    <p:anim calcmode="lin" valueType="num">
                                      <p:cBhvr additive="base">
                                        <p:cTn id="61" dur="500" fill="hold"/>
                                        <p:tgtEl>
                                          <p:spTgt spid="61444">
                                            <p:txEl>
                                              <p:pRg st="9" end="9"/>
                                            </p:txEl>
                                          </p:spTgt>
                                        </p:tgtEl>
                                        <p:attrNameLst>
                                          <p:attrName>ppt_x</p:attrName>
                                        </p:attrNameLst>
                                      </p:cBhvr>
                                      <p:tavLst>
                                        <p:tav tm="0">
                                          <p:val>
                                            <p:strVal val="0-#ppt_w/2"/>
                                          </p:val>
                                        </p:tav>
                                        <p:tav tm="100000">
                                          <p:val>
                                            <p:strVal val="#ppt_x"/>
                                          </p:val>
                                        </p:tav>
                                      </p:tavLst>
                                    </p:anim>
                                    <p:anim calcmode="lin" valueType="num">
                                      <p:cBhvr additive="base">
                                        <p:cTn id="62" dur="500" fill="hold"/>
                                        <p:tgtEl>
                                          <p:spTgt spid="61444">
                                            <p:txEl>
                                              <p:pRg st="9" end="9"/>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44" grpId="0" build="p" bldLvl="2" autoUpdateAnimBg="0"/>
    </p:bld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9938" name="Rectangle 3">
            <a:extLst>
              <a:ext uri="{FF2B5EF4-FFF2-40B4-BE49-F238E27FC236}">
                <a16:creationId xmlns:a16="http://schemas.microsoft.com/office/drawing/2014/main" id="{522CD0BB-7E59-49FF-A81A-5940321C623C}"/>
              </a:ext>
            </a:extLst>
          </p:cNvPr>
          <p:cNvSpPr>
            <a:spLocks noGrp="1" noChangeArrowheads="1"/>
          </p:cNvSpPr>
          <p:nvPr>
            <p:ph type="body" idx="1"/>
          </p:nvPr>
        </p:nvSpPr>
        <p:spPr>
          <a:xfrm>
            <a:off x="76200" y="1166070"/>
            <a:ext cx="8991600" cy="4724400"/>
          </a:xfrm>
        </p:spPr>
        <p:txBody>
          <a:bodyPr/>
          <a:lstStyle/>
          <a:p>
            <a:pPr eaLnBrk="1" hangingPunct="1">
              <a:lnSpc>
                <a:spcPct val="90000"/>
              </a:lnSpc>
              <a:defRPr/>
            </a:pPr>
            <a:r>
              <a:rPr lang="zh-CN" altLang="en-US" b="1" dirty="0">
                <a:solidFill>
                  <a:srgbClr val="0070C0"/>
                </a:solidFill>
                <a:latin typeface="华文楷体" panose="02010600040101010101" pitchFamily="2" charset="-122"/>
                <a:ea typeface="华文楷体" panose="02010600040101010101" pitchFamily="2" charset="-122"/>
              </a:rPr>
              <a:t>周期性的定义</a:t>
            </a:r>
            <a:endParaRPr lang="zh-CN" altLang="en-US" dirty="0">
              <a:solidFill>
                <a:srgbClr val="0070C0"/>
              </a:solidFill>
              <a:latin typeface="华文楷体" panose="02010600040101010101" pitchFamily="2" charset="-122"/>
              <a:ea typeface="华文楷体" panose="02010600040101010101" pitchFamily="2" charset="-122"/>
            </a:endParaRPr>
          </a:p>
          <a:p>
            <a:pPr eaLnBrk="1" hangingPunct="1">
              <a:lnSpc>
                <a:spcPct val="90000"/>
              </a:lnSpc>
              <a:defRPr/>
            </a:pPr>
            <a:r>
              <a:rPr lang="zh-CN" altLang="en-US" sz="2800" dirty="0">
                <a:latin typeface="华文楷体" panose="02010600040101010101" pitchFamily="2" charset="-122"/>
                <a:ea typeface="华文楷体" panose="02010600040101010101" pitchFamily="2" charset="-122"/>
              </a:rPr>
              <a:t>从</a:t>
            </a:r>
            <a:r>
              <a:rPr lang="en-US" altLang="zh-CN" sz="2800" dirty="0">
                <a:latin typeface="华文楷体" panose="02010600040101010101" pitchFamily="2" charset="-122"/>
                <a:ea typeface="华文楷体" panose="02010600040101010101" pitchFamily="2" charset="-122"/>
              </a:rPr>
              <a:t>X</a:t>
            </a:r>
            <a:r>
              <a:rPr lang="zh-CN" altLang="en-US" sz="2800" dirty="0">
                <a:latin typeface="华文楷体" panose="02010600040101010101" pitchFamily="2" charset="-122"/>
                <a:ea typeface="华文楷体" panose="02010600040101010101" pitchFamily="2" charset="-122"/>
              </a:rPr>
              <a:t>射线研究的结果，我们知道</a:t>
            </a:r>
            <a:r>
              <a:rPr lang="zh-CN" altLang="en-US" b="1" dirty="0">
                <a:solidFill>
                  <a:srgbClr val="0070C0"/>
                </a:solidFill>
                <a:latin typeface="华文楷体" panose="02010600040101010101" pitchFamily="2" charset="-122"/>
                <a:ea typeface="华文楷体" panose="02010600040101010101" pitchFamily="2" charset="-122"/>
              </a:rPr>
              <a:t>晶体</a:t>
            </a:r>
            <a:r>
              <a:rPr lang="zh-CN" altLang="en-US" sz="2800" dirty="0">
                <a:latin typeface="华文楷体" panose="02010600040101010101" pitchFamily="2" charset="-122"/>
                <a:ea typeface="华文楷体" panose="02010600040101010101" pitchFamily="2" charset="-122"/>
              </a:rPr>
              <a:t>是由离子、原子或分子（统称为粒子）有规律地排列而成的。晶体中微粒的排列按照一定的方式不断的做周期性重复，这样的性质成为晶体结构的周期性。</a:t>
            </a:r>
            <a:endParaRPr lang="zh-CN" altLang="en-US" sz="2800" b="1" dirty="0">
              <a:latin typeface="华文楷体" panose="02010600040101010101" pitchFamily="2" charset="-122"/>
              <a:ea typeface="华文楷体" panose="02010600040101010101" pitchFamily="2" charset="-122"/>
            </a:endParaRPr>
          </a:p>
          <a:p>
            <a:pPr eaLnBrk="1" hangingPunct="1">
              <a:lnSpc>
                <a:spcPct val="90000"/>
              </a:lnSpc>
              <a:defRPr/>
            </a:pPr>
            <a:r>
              <a:rPr lang="zh-CN" altLang="en-US" sz="2800" b="1" dirty="0">
                <a:latin typeface="华文楷体" panose="02010600040101010101" pitchFamily="2" charset="-122"/>
                <a:ea typeface="华文楷体" panose="02010600040101010101" pitchFamily="2" charset="-122"/>
              </a:rPr>
              <a:t>周期性：晶体中微粒的排列按照一定的方式不断的做周期性重复，这样的性质成为晶体结构的周期性。</a:t>
            </a:r>
            <a:endParaRPr lang="zh-CN" altLang="en-US" sz="2800" dirty="0">
              <a:latin typeface="华文楷体" panose="02010600040101010101" pitchFamily="2" charset="-122"/>
              <a:ea typeface="华文楷体" panose="02010600040101010101" pitchFamily="2" charset="-122"/>
            </a:endParaRPr>
          </a:p>
          <a:p>
            <a:pPr eaLnBrk="1" hangingPunct="1">
              <a:lnSpc>
                <a:spcPct val="90000"/>
              </a:lnSpc>
              <a:defRPr/>
            </a:pPr>
            <a:r>
              <a:rPr lang="zh-CN" altLang="en-US" dirty="0">
                <a:solidFill>
                  <a:srgbClr val="C00000"/>
                </a:solidFill>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rPr>
              <a:t>晶体结构的周期性</a:t>
            </a:r>
            <a:r>
              <a:rPr lang="zh-CN" altLang="en-US" sz="2800" dirty="0">
                <a:latin typeface="华文楷体" panose="02010600040101010101" pitchFamily="2" charset="-122"/>
                <a:ea typeface="华文楷体" panose="02010600040101010101" pitchFamily="2" charset="-122"/>
              </a:rPr>
              <a:t>可由</a:t>
            </a:r>
            <a:r>
              <a:rPr lang="en-US" altLang="zh-CN" sz="2800" dirty="0">
                <a:latin typeface="华文楷体" panose="02010600040101010101" pitchFamily="2" charset="-122"/>
                <a:ea typeface="华文楷体" panose="02010600040101010101" pitchFamily="2" charset="-122"/>
              </a:rPr>
              <a:t>X-Ray</a:t>
            </a:r>
            <a:r>
              <a:rPr lang="zh-CN" altLang="en-US" sz="2800" dirty="0">
                <a:latin typeface="华文楷体" panose="02010600040101010101" pitchFamily="2" charset="-122"/>
                <a:ea typeface="华文楷体" panose="02010600040101010101" pitchFamily="2" charset="-122"/>
              </a:rPr>
              <a:t>衍射直接证实，这种性质是</a:t>
            </a:r>
            <a:r>
              <a:rPr lang="zh-CN" altLang="en-US" dirty="0">
                <a:solidFill>
                  <a:srgbClr val="C00000"/>
                </a:solidFill>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rPr>
              <a:t>晶体最基本或最本质的特征</a:t>
            </a:r>
            <a:r>
              <a:rPr lang="zh-CN" altLang="en-US" sz="2800" dirty="0">
                <a:latin typeface="华文楷体" panose="02010600040101010101" pitchFamily="2" charset="-122"/>
                <a:ea typeface="华文楷体" panose="02010600040101010101" pitchFamily="2" charset="-122"/>
              </a:rPr>
              <a:t>。（非晶态固体不具备结构的周期性。非晶态的定义等略），在其后的学习中可发现，这种基本性质对固体物理的学习具有重要的意义或是后续学习的重要基础。</a:t>
            </a:r>
          </a:p>
        </p:txBody>
      </p:sp>
      <p:sp>
        <p:nvSpPr>
          <p:cNvPr id="47108" name="Text Box 4">
            <a:extLst>
              <a:ext uri="{FF2B5EF4-FFF2-40B4-BE49-F238E27FC236}">
                <a16:creationId xmlns:a16="http://schemas.microsoft.com/office/drawing/2014/main" id="{4FD61907-EB2F-42E7-97F0-CCC3E9B50241}"/>
              </a:ext>
            </a:extLst>
          </p:cNvPr>
          <p:cNvSpPr>
            <a:spLocks noGrp="1" noChangeArrowheads="1"/>
          </p:cNvSpPr>
          <p:nvPr>
            <p:ph type="title"/>
          </p:nvPr>
        </p:nvSpPr>
        <p:spPr>
          <a:xfrm>
            <a:off x="152400" y="27264"/>
            <a:ext cx="8229600" cy="1143000"/>
          </a:xfrm>
          <a:noFill/>
        </p:spPr>
        <p:txBody>
          <a:bodyPr/>
          <a:lstStyle/>
          <a:p>
            <a:pPr algn="l" eaLnBrk="1" hangingPunct="1">
              <a:spcBef>
                <a:spcPct val="50000"/>
              </a:spcBef>
            </a:pPr>
            <a:r>
              <a:rPr kumimoji="1" lang="en-US" altLang="zh-CN" b="1" dirty="0">
                <a:latin typeface="华文楷体" panose="02010600040101010101" pitchFamily="2" charset="-122"/>
                <a:ea typeface="华文楷体" panose="02010600040101010101" pitchFamily="2" charset="-122"/>
              </a:rPr>
              <a:t>§1-1</a:t>
            </a:r>
            <a:r>
              <a:rPr kumimoji="1" lang="zh-CN" altLang="en-US" b="1" dirty="0">
                <a:latin typeface="华文楷体" panose="02010600040101010101" pitchFamily="2" charset="-122"/>
                <a:ea typeface="华文楷体" panose="02010600040101010101" pitchFamily="2" charset="-122"/>
              </a:rPr>
              <a:t>晶体结构的周期性</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47108"/>
                                        </p:tgtEl>
                                        <p:attrNameLst>
                                          <p:attrName>style.visibility</p:attrName>
                                        </p:attrNameLst>
                                      </p:cBhvr>
                                      <p:to>
                                        <p:strVal val="visible"/>
                                      </p:to>
                                    </p:set>
                                    <p:anim calcmode="lin" valueType="num">
                                      <p:cBhvr additive="base">
                                        <p:cTn id="7" dur="500" fill="hold"/>
                                        <p:tgtEl>
                                          <p:spTgt spid="47108"/>
                                        </p:tgtEl>
                                        <p:attrNameLst>
                                          <p:attrName>ppt_x</p:attrName>
                                        </p:attrNameLst>
                                      </p:cBhvr>
                                      <p:tavLst>
                                        <p:tav tm="0">
                                          <p:val>
                                            <p:strVal val="#ppt_x"/>
                                          </p:val>
                                        </p:tav>
                                        <p:tav tm="100000">
                                          <p:val>
                                            <p:strVal val="#ppt_x"/>
                                          </p:val>
                                        </p:tav>
                                      </p:tavLst>
                                    </p:anim>
                                    <p:anim calcmode="lin" valueType="num">
                                      <p:cBhvr additive="base">
                                        <p:cTn id="8" dur="500" fill="hold"/>
                                        <p:tgtEl>
                                          <p:spTgt spid="4710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1" name="Text Box 3">
            <a:extLst>
              <a:ext uri="{FF2B5EF4-FFF2-40B4-BE49-F238E27FC236}">
                <a16:creationId xmlns:a16="http://schemas.microsoft.com/office/drawing/2014/main" id="{7C01BB39-6FAA-46D8-8D77-3862E0910BDF}"/>
              </a:ext>
            </a:extLst>
          </p:cNvPr>
          <p:cNvSpPr txBox="1">
            <a:spLocks noChangeArrowheads="1"/>
          </p:cNvSpPr>
          <p:nvPr/>
        </p:nvSpPr>
        <p:spPr bwMode="auto">
          <a:xfrm>
            <a:off x="1905000" y="398463"/>
            <a:ext cx="51054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endParaRPr kumimoji="1" lang="zh-CN" altLang="zh-CN" sz="3600">
              <a:latin typeface="华文楷体" panose="02010600040101010101" pitchFamily="2" charset="-122"/>
              <a:ea typeface="华文楷体" panose="02010600040101010101" pitchFamily="2" charset="-122"/>
            </a:endParaRPr>
          </a:p>
        </p:txBody>
      </p:sp>
      <p:sp>
        <p:nvSpPr>
          <p:cNvPr id="32772" name="Text Box 4">
            <a:extLst>
              <a:ext uri="{FF2B5EF4-FFF2-40B4-BE49-F238E27FC236}">
                <a16:creationId xmlns:a16="http://schemas.microsoft.com/office/drawing/2014/main" id="{4A3DFD87-B557-43A7-9A1E-DDA36C2B3E1A}"/>
              </a:ext>
            </a:extLst>
          </p:cNvPr>
          <p:cNvSpPr txBox="1">
            <a:spLocks noChangeArrowheads="1"/>
          </p:cNvSpPr>
          <p:nvPr/>
        </p:nvSpPr>
        <p:spPr bwMode="auto">
          <a:xfrm>
            <a:off x="189450" y="1542395"/>
            <a:ext cx="8954549" cy="3970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en-US" altLang="zh-CN" sz="2800" dirty="0">
                <a:latin typeface="华文楷体" panose="02010600040101010101" pitchFamily="2" charset="-122"/>
                <a:ea typeface="华文楷体" panose="02010600040101010101" pitchFamily="2" charset="-122"/>
              </a:rPr>
              <a:t/>
            </a:r>
            <a:br>
              <a:rPr kumimoji="1" lang="en-US" altLang="zh-CN" sz="2800" dirty="0">
                <a:latin typeface="华文楷体" panose="02010600040101010101" pitchFamily="2" charset="-122"/>
                <a:ea typeface="华文楷体" panose="02010600040101010101" pitchFamily="2" charset="-122"/>
              </a:rPr>
            </a:br>
            <a:r>
              <a:rPr kumimoji="1" lang="en-US" altLang="zh-CN" sz="2800" dirty="0">
                <a:latin typeface="华文楷体" panose="02010600040101010101" pitchFamily="2" charset="-122"/>
                <a:ea typeface="华文楷体" panose="02010600040101010101" pitchFamily="2" charset="-122"/>
              </a:rPr>
              <a:t>      </a:t>
            </a:r>
            <a:r>
              <a:rPr kumimoji="1" lang="zh-CN" altLang="en-US" sz="2800" dirty="0">
                <a:solidFill>
                  <a:srgbClr val="080912"/>
                </a:solidFill>
                <a:latin typeface="华文楷体" panose="02010600040101010101" pitchFamily="2" charset="-122"/>
                <a:ea typeface="华文楷体" panose="02010600040101010101" pitchFamily="2" charset="-122"/>
              </a:rPr>
              <a:t>把原子看成一个点，在空间周期性排列，这些点的无限集合称为</a:t>
            </a:r>
            <a:r>
              <a:rPr kumimoji="1" lang="zh-CN" altLang="en-US" sz="2800" b="1" dirty="0">
                <a:solidFill>
                  <a:srgbClr val="C60626"/>
                </a:solidFill>
                <a:latin typeface="华文楷体" panose="02010600040101010101" pitchFamily="2" charset="-122"/>
                <a:ea typeface="华文楷体" panose="02010600040101010101" pitchFamily="2" charset="-122"/>
              </a:rPr>
              <a:t>点阵</a:t>
            </a:r>
            <a:r>
              <a:rPr kumimoji="1" lang="zh-CN" altLang="en-US" sz="2800" dirty="0">
                <a:solidFill>
                  <a:srgbClr val="080912"/>
                </a:solidFill>
                <a:latin typeface="华文楷体" panose="02010600040101010101" pitchFamily="2" charset="-122"/>
                <a:ea typeface="华文楷体" panose="02010600040101010101" pitchFamily="2" charset="-122"/>
              </a:rPr>
              <a:t>，每个点－－－</a:t>
            </a:r>
            <a:r>
              <a:rPr kumimoji="1" lang="zh-CN" altLang="en-US" sz="2800" b="1" dirty="0">
                <a:solidFill>
                  <a:srgbClr val="C6061D"/>
                </a:solidFill>
                <a:latin typeface="华文楷体" panose="02010600040101010101" pitchFamily="2" charset="-122"/>
                <a:ea typeface="华文楷体" panose="02010600040101010101" pitchFamily="2" charset="-122"/>
              </a:rPr>
              <a:t>格点</a:t>
            </a:r>
            <a:r>
              <a:rPr kumimoji="1" lang="zh-CN" altLang="en-US" sz="2800" dirty="0">
                <a:solidFill>
                  <a:srgbClr val="080912"/>
                </a:solidFill>
                <a:latin typeface="华文楷体" panose="02010600040101010101" pitchFamily="2" charset="-122"/>
                <a:ea typeface="华文楷体" panose="02010600040101010101" pitchFamily="2" charset="-122"/>
              </a:rPr>
              <a:t>（或</a:t>
            </a:r>
            <a:r>
              <a:rPr kumimoji="1" lang="zh-CN" altLang="en-US" sz="2800" b="1" dirty="0">
                <a:solidFill>
                  <a:srgbClr val="FF0000"/>
                </a:solidFill>
                <a:latin typeface="华文楷体" panose="02010600040101010101" pitchFamily="2" charset="-122"/>
                <a:ea typeface="华文楷体" panose="02010600040101010101" pitchFamily="2" charset="-122"/>
              </a:rPr>
              <a:t>阵点，结点</a:t>
            </a:r>
            <a:r>
              <a:rPr kumimoji="1" lang="zh-CN" altLang="en-US" sz="2800" dirty="0">
                <a:solidFill>
                  <a:srgbClr val="080912"/>
                </a:solidFill>
                <a:latin typeface="华文楷体" panose="02010600040101010101" pitchFamily="2" charset="-122"/>
                <a:ea typeface="华文楷体" panose="02010600040101010101" pitchFamily="2" charset="-122"/>
              </a:rPr>
              <a:t>）。</a:t>
            </a:r>
          </a:p>
          <a:p>
            <a:pPr eaLnBrk="1" hangingPunct="1">
              <a:spcBef>
                <a:spcPct val="50000"/>
              </a:spcBef>
              <a:buFontTx/>
              <a:buNone/>
            </a:pPr>
            <a:r>
              <a:rPr kumimoji="1" lang="zh-CN" altLang="en-US" sz="2800" dirty="0">
                <a:solidFill>
                  <a:srgbClr val="080912"/>
                </a:solidFill>
                <a:latin typeface="华文楷体" panose="02010600040101010101" pitchFamily="2" charset="-122"/>
                <a:ea typeface="华文楷体" panose="02010600040101010101" pitchFamily="2" charset="-122"/>
              </a:rPr>
              <a:t>点阵－－－－</a:t>
            </a:r>
            <a:r>
              <a:rPr kumimoji="1" lang="zh-CN" altLang="en-US" sz="2800" b="1" dirty="0">
                <a:solidFill>
                  <a:srgbClr val="C60626"/>
                </a:solidFill>
                <a:latin typeface="华文楷体" panose="02010600040101010101" pitchFamily="2" charset="-122"/>
                <a:ea typeface="华文楷体" panose="02010600040101010101" pitchFamily="2" charset="-122"/>
              </a:rPr>
              <a:t>空间格子</a:t>
            </a:r>
            <a:r>
              <a:rPr kumimoji="1" lang="zh-CN" altLang="en-US" sz="2800" dirty="0">
                <a:solidFill>
                  <a:srgbClr val="080912"/>
                </a:solidFill>
                <a:latin typeface="华文楷体" panose="02010600040101010101" pitchFamily="2" charset="-122"/>
                <a:ea typeface="华文楷体" panose="02010600040101010101" pitchFamily="2" charset="-122"/>
              </a:rPr>
              <a:t>，称为</a:t>
            </a:r>
            <a:r>
              <a:rPr kumimoji="1" lang="zh-CN" altLang="en-US" sz="2800" b="1" dirty="0">
                <a:solidFill>
                  <a:srgbClr val="C6061D"/>
                </a:solidFill>
                <a:latin typeface="华文楷体" panose="02010600040101010101" pitchFamily="2" charset="-122"/>
                <a:ea typeface="华文楷体" panose="02010600040101010101" pitchFamily="2" charset="-122"/>
              </a:rPr>
              <a:t>晶格</a:t>
            </a:r>
            <a:r>
              <a:rPr kumimoji="1" lang="zh-CN" altLang="en-US" sz="2800" dirty="0">
                <a:solidFill>
                  <a:srgbClr val="080912"/>
                </a:solidFill>
                <a:latin typeface="华文楷体" panose="02010600040101010101" pitchFamily="2" charset="-122"/>
                <a:ea typeface="华文楷体" panose="02010600040101010101" pitchFamily="2" charset="-122"/>
              </a:rPr>
              <a:t>，</a:t>
            </a:r>
          </a:p>
          <a:p>
            <a:pPr eaLnBrk="1" hangingPunct="1">
              <a:spcBef>
                <a:spcPct val="50000"/>
              </a:spcBef>
              <a:buFontTx/>
              <a:buNone/>
            </a:pPr>
            <a:r>
              <a:rPr kumimoji="1" lang="zh-CN" altLang="en-US" sz="2800" dirty="0">
                <a:solidFill>
                  <a:srgbClr val="080912"/>
                </a:solidFill>
                <a:latin typeface="华文楷体" panose="02010600040101010101" pitchFamily="2" charset="-122"/>
                <a:ea typeface="华文楷体" panose="02010600040101010101" pitchFamily="2" charset="-122"/>
              </a:rPr>
              <a:t>只有把原子放回到格点上才是晶体结构。</a:t>
            </a:r>
            <a:br>
              <a:rPr kumimoji="1" lang="zh-CN" altLang="en-US" sz="2800" dirty="0">
                <a:solidFill>
                  <a:srgbClr val="080912"/>
                </a:solidFill>
                <a:latin typeface="华文楷体" panose="02010600040101010101" pitchFamily="2" charset="-122"/>
                <a:ea typeface="华文楷体" panose="02010600040101010101" pitchFamily="2" charset="-122"/>
              </a:rPr>
            </a:br>
            <a:r>
              <a:rPr kumimoji="1" lang="zh-CN" altLang="en-US" sz="2800" dirty="0">
                <a:latin typeface="华文楷体" panose="02010600040101010101" pitchFamily="2" charset="-122"/>
                <a:ea typeface="华文楷体" panose="02010600040101010101" pitchFamily="2" charset="-122"/>
              </a:rPr>
              <a:t/>
            </a:r>
            <a:br>
              <a:rPr kumimoji="1" lang="zh-CN" altLang="en-US" sz="2800" dirty="0">
                <a:latin typeface="华文楷体" panose="02010600040101010101" pitchFamily="2" charset="-122"/>
                <a:ea typeface="华文楷体" panose="02010600040101010101" pitchFamily="2" charset="-122"/>
              </a:rPr>
            </a:br>
            <a:r>
              <a:rPr kumimoji="1" lang="zh-CN" altLang="en-US" sz="2800" dirty="0">
                <a:latin typeface="华文楷体" panose="02010600040101010101" pitchFamily="2" charset="-122"/>
                <a:ea typeface="华文楷体" panose="02010600040101010101" pitchFamily="2" charset="-122"/>
              </a:rPr>
              <a:t/>
            </a:r>
            <a:br>
              <a:rPr kumimoji="1" lang="zh-CN" altLang="en-US" sz="2800" dirty="0">
                <a:latin typeface="华文楷体" panose="02010600040101010101" pitchFamily="2" charset="-122"/>
                <a:ea typeface="华文楷体" panose="02010600040101010101" pitchFamily="2" charset="-122"/>
              </a:rPr>
            </a:br>
            <a:endParaRPr kumimoji="1" lang="zh-CN" altLang="en-US" sz="2800" dirty="0">
              <a:latin typeface="华文楷体" panose="02010600040101010101" pitchFamily="2" charset="-122"/>
              <a:ea typeface="华文楷体" panose="02010600040101010101" pitchFamily="2" charset="-122"/>
            </a:endParaRPr>
          </a:p>
        </p:txBody>
      </p:sp>
      <p:sp>
        <p:nvSpPr>
          <p:cNvPr id="32774" name="AutoShape 6">
            <a:extLst>
              <a:ext uri="{FF2B5EF4-FFF2-40B4-BE49-F238E27FC236}">
                <a16:creationId xmlns:a16="http://schemas.microsoft.com/office/drawing/2014/main" id="{8BA82318-E1C1-4E2F-B202-97A144DD8BD9}"/>
              </a:ext>
            </a:extLst>
          </p:cNvPr>
          <p:cNvSpPr>
            <a:spLocks noChangeArrowheads="1"/>
          </p:cNvSpPr>
          <p:nvPr/>
        </p:nvSpPr>
        <p:spPr bwMode="auto">
          <a:xfrm>
            <a:off x="9088" y="198438"/>
            <a:ext cx="4800600" cy="838200"/>
          </a:xfrm>
          <a:prstGeom prst="bevel">
            <a:avLst>
              <a:gd name="adj" fmla="val 12500"/>
            </a:avLst>
          </a:prstGeom>
          <a:solidFill>
            <a:srgbClr val="FFFF00"/>
          </a:solidFill>
          <a:ln>
            <a:noFill/>
          </a:ln>
          <a:effectLst>
            <a:outerShdw dist="162639" dir="18519588" algn="ctr" rotWithShape="0">
              <a:srgbClr val="D9FB9D"/>
            </a:outerShdw>
          </a:effectLst>
        </p:spPr>
        <p:txBody>
          <a:bodyPr lIns="92075" tIns="46038" rIns="92075" bIns="46038"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lang="en-US" altLang="zh-CN" b="1" dirty="0">
                <a:solidFill>
                  <a:srgbClr val="0070C0"/>
                </a:solidFill>
                <a:latin typeface="华文楷体" panose="02010600040101010101" pitchFamily="2" charset="-122"/>
                <a:ea typeface="华文楷体" panose="02010600040101010101" pitchFamily="2" charset="-122"/>
              </a:rPr>
              <a:t>1.1.1 </a:t>
            </a:r>
            <a:r>
              <a:rPr lang="zh-CN" altLang="en-US" b="1" dirty="0">
                <a:solidFill>
                  <a:srgbClr val="0070C0"/>
                </a:solidFill>
                <a:latin typeface="华文楷体" panose="02010600040101010101" pitchFamily="2" charset="-122"/>
                <a:ea typeface="华文楷体" panose="02010600040101010101" pitchFamily="2" charset="-122"/>
              </a:rPr>
              <a:t>空间点阵</a:t>
            </a:r>
          </a:p>
          <a:p>
            <a:pPr algn="ctr">
              <a:spcBef>
                <a:spcPct val="0"/>
              </a:spcBef>
              <a:buFontTx/>
              <a:buNone/>
            </a:pPr>
            <a:r>
              <a:rPr lang="en-US" altLang="zh-CN" b="1" dirty="0">
                <a:solidFill>
                  <a:srgbClr val="0070C0"/>
                </a:solidFill>
                <a:latin typeface="华文楷体" panose="02010600040101010101" pitchFamily="2" charset="-122"/>
                <a:ea typeface="华文楷体" panose="02010600040101010101" pitchFamily="2" charset="-122"/>
              </a:rPr>
              <a:t>--</a:t>
            </a:r>
            <a:r>
              <a:rPr lang="zh-CN" altLang="en-US" b="1" dirty="0">
                <a:solidFill>
                  <a:srgbClr val="0070C0"/>
                </a:solidFill>
                <a:latin typeface="华文楷体" panose="02010600040101010101" pitchFamily="2" charset="-122"/>
                <a:ea typeface="华文楷体" panose="02010600040101010101" pitchFamily="2" charset="-122"/>
              </a:rPr>
              <a:t>布喇菲空间点阵学说</a:t>
            </a:r>
          </a:p>
        </p:txBody>
      </p:sp>
      <p:sp>
        <p:nvSpPr>
          <p:cNvPr id="32775" name="Rectangle 7">
            <a:extLst>
              <a:ext uri="{FF2B5EF4-FFF2-40B4-BE49-F238E27FC236}">
                <a16:creationId xmlns:a16="http://schemas.microsoft.com/office/drawing/2014/main" id="{9443F0FA-5D20-4F03-A2AC-17919AFBA5EB}"/>
              </a:ext>
            </a:extLst>
          </p:cNvPr>
          <p:cNvSpPr>
            <a:spLocks noChangeArrowheads="1"/>
          </p:cNvSpPr>
          <p:nvPr/>
        </p:nvSpPr>
        <p:spPr bwMode="auto">
          <a:xfrm>
            <a:off x="152400" y="1320841"/>
            <a:ext cx="81534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en-US" altLang="zh-CN" sz="2800" dirty="0">
                <a:latin typeface="华文楷体" panose="02010600040101010101" pitchFamily="2" charset="-122"/>
                <a:ea typeface="华文楷体" panose="02010600040101010101" pitchFamily="2" charset="-122"/>
              </a:rPr>
              <a:t>       </a:t>
            </a:r>
            <a:r>
              <a:rPr kumimoji="1" lang="zh-CN" altLang="en-US" sz="2800" dirty="0">
                <a:solidFill>
                  <a:srgbClr val="080912"/>
                </a:solidFill>
                <a:latin typeface="华文楷体" panose="02010600040101010101" pitchFamily="2" charset="-122"/>
                <a:ea typeface="华文楷体" panose="02010600040101010101" pitchFamily="2" charset="-122"/>
              </a:rPr>
              <a:t>晶体中的原子按照一定的周期性有规律排列的</a:t>
            </a:r>
          </a:p>
        </p:txBody>
      </p:sp>
      <p:sp>
        <p:nvSpPr>
          <p:cNvPr id="32776" name="Rectangle 8">
            <a:extLst>
              <a:ext uri="{FF2B5EF4-FFF2-40B4-BE49-F238E27FC236}">
                <a16:creationId xmlns:a16="http://schemas.microsoft.com/office/drawing/2014/main" id="{CEB2749C-9E20-4C50-9665-8969CDC90BBB}"/>
              </a:ext>
            </a:extLst>
          </p:cNvPr>
          <p:cNvSpPr>
            <a:spLocks noChangeArrowheads="1"/>
          </p:cNvSpPr>
          <p:nvPr/>
        </p:nvSpPr>
        <p:spPr bwMode="auto">
          <a:xfrm>
            <a:off x="-39688" y="1874838"/>
            <a:ext cx="914400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000">
              <a:latin typeface="华文楷体" panose="02010600040101010101" pitchFamily="2" charset="-122"/>
              <a:ea typeface="华文楷体" panose="02010600040101010101" pitchFamily="2" charset="-122"/>
            </a:endParaRPr>
          </a:p>
        </p:txBody>
      </p:sp>
      <p:pic>
        <p:nvPicPr>
          <p:cNvPr id="32777" name="Picture 9" descr="mpmdgrid">
            <a:hlinkClick r:id="rId2"/>
            <a:extLst>
              <a:ext uri="{FF2B5EF4-FFF2-40B4-BE49-F238E27FC236}">
                <a16:creationId xmlns:a16="http://schemas.microsoft.com/office/drawing/2014/main" id="{DE05CCA0-3486-4162-BEC4-27C9BC093A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000" y="4572000"/>
            <a:ext cx="3051175"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778" name="Picture 10" descr="struct">
            <a:extLst>
              <a:ext uri="{FF2B5EF4-FFF2-40B4-BE49-F238E27FC236}">
                <a16:creationId xmlns:a16="http://schemas.microsoft.com/office/drawing/2014/main" id="{9DBB0774-E43D-41F4-971A-27B03331D2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34512" y="4537075"/>
            <a:ext cx="2362200" cy="2320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32771"/>
                                        </p:tgtEl>
                                        <p:attrNameLst>
                                          <p:attrName>style.visibility</p:attrName>
                                        </p:attrNameLst>
                                      </p:cBhvr>
                                      <p:to>
                                        <p:strVal val="visible"/>
                                      </p:to>
                                    </p:set>
                                    <p:anim calcmode="lin" valueType="num">
                                      <p:cBhvr additive="base">
                                        <p:cTn id="7" dur="500" fill="hold"/>
                                        <p:tgtEl>
                                          <p:spTgt spid="32771"/>
                                        </p:tgtEl>
                                        <p:attrNameLst>
                                          <p:attrName>ppt_x</p:attrName>
                                        </p:attrNameLst>
                                      </p:cBhvr>
                                      <p:tavLst>
                                        <p:tav tm="0">
                                          <p:val>
                                            <p:strVal val="#ppt_x"/>
                                          </p:val>
                                        </p:tav>
                                        <p:tav tm="100000">
                                          <p:val>
                                            <p:strVal val="#ppt_x"/>
                                          </p:val>
                                        </p:tav>
                                      </p:tavLst>
                                    </p:anim>
                                    <p:anim calcmode="lin" valueType="num">
                                      <p:cBhvr additive="base">
                                        <p:cTn id="8" dur="500" fill="hold"/>
                                        <p:tgtEl>
                                          <p:spTgt spid="32771"/>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32774"/>
                                        </p:tgtEl>
                                        <p:attrNameLst>
                                          <p:attrName>style.visibility</p:attrName>
                                        </p:attrNameLst>
                                      </p:cBhvr>
                                      <p:to>
                                        <p:strVal val="visible"/>
                                      </p:to>
                                    </p:set>
                                    <p:anim calcmode="lin" valueType="num">
                                      <p:cBhvr additive="base">
                                        <p:cTn id="13" dur="500" fill="hold"/>
                                        <p:tgtEl>
                                          <p:spTgt spid="32774"/>
                                        </p:tgtEl>
                                        <p:attrNameLst>
                                          <p:attrName>ppt_x</p:attrName>
                                        </p:attrNameLst>
                                      </p:cBhvr>
                                      <p:tavLst>
                                        <p:tav tm="0">
                                          <p:val>
                                            <p:strVal val="#ppt_x"/>
                                          </p:val>
                                        </p:tav>
                                        <p:tav tm="100000">
                                          <p:val>
                                            <p:strVal val="#ppt_x"/>
                                          </p:val>
                                        </p:tav>
                                      </p:tavLst>
                                    </p:anim>
                                    <p:anim calcmode="lin" valueType="num">
                                      <p:cBhvr additive="base">
                                        <p:cTn id="14" dur="500" fill="hold"/>
                                        <p:tgtEl>
                                          <p:spTgt spid="32774"/>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32775"/>
                                        </p:tgtEl>
                                        <p:attrNameLst>
                                          <p:attrName>style.visibility</p:attrName>
                                        </p:attrNameLst>
                                      </p:cBhvr>
                                      <p:to>
                                        <p:strVal val="visible"/>
                                      </p:to>
                                    </p:set>
                                    <p:anim calcmode="lin" valueType="num">
                                      <p:cBhvr additive="base">
                                        <p:cTn id="19" dur="500" fill="hold"/>
                                        <p:tgtEl>
                                          <p:spTgt spid="32775"/>
                                        </p:tgtEl>
                                        <p:attrNameLst>
                                          <p:attrName>ppt_x</p:attrName>
                                        </p:attrNameLst>
                                      </p:cBhvr>
                                      <p:tavLst>
                                        <p:tav tm="0">
                                          <p:val>
                                            <p:strVal val="#ppt_x"/>
                                          </p:val>
                                        </p:tav>
                                        <p:tav tm="100000">
                                          <p:val>
                                            <p:strVal val="#ppt_x"/>
                                          </p:val>
                                        </p:tav>
                                      </p:tavLst>
                                    </p:anim>
                                    <p:anim calcmode="lin" valueType="num">
                                      <p:cBhvr additive="base">
                                        <p:cTn id="20" dur="500" fill="hold"/>
                                        <p:tgtEl>
                                          <p:spTgt spid="32775"/>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32772"/>
                                        </p:tgtEl>
                                        <p:attrNameLst>
                                          <p:attrName>style.visibility</p:attrName>
                                        </p:attrNameLst>
                                      </p:cBhvr>
                                      <p:to>
                                        <p:strVal val="visible"/>
                                      </p:to>
                                    </p:set>
                                    <p:anim calcmode="lin" valueType="num">
                                      <p:cBhvr additive="base">
                                        <p:cTn id="25" dur="500" fill="hold"/>
                                        <p:tgtEl>
                                          <p:spTgt spid="32772"/>
                                        </p:tgtEl>
                                        <p:attrNameLst>
                                          <p:attrName>ppt_x</p:attrName>
                                        </p:attrNameLst>
                                      </p:cBhvr>
                                      <p:tavLst>
                                        <p:tav tm="0">
                                          <p:val>
                                            <p:strVal val="#ppt_x"/>
                                          </p:val>
                                        </p:tav>
                                        <p:tav tm="100000">
                                          <p:val>
                                            <p:strVal val="#ppt_x"/>
                                          </p:val>
                                        </p:tav>
                                      </p:tavLst>
                                    </p:anim>
                                    <p:anim calcmode="lin" valueType="num">
                                      <p:cBhvr additive="base">
                                        <p:cTn id="26" dur="500" fill="hold"/>
                                        <p:tgtEl>
                                          <p:spTgt spid="32772"/>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grpId="0" nodeType="clickEffect" nodePh="1">
                                  <p:stCondLst>
                                    <p:cond delay="0"/>
                                  </p:stCondLst>
                                  <p:endCondLst>
                                    <p:cond evt="begin" delay="0">
                                      <p:tn val="29"/>
                                    </p:cond>
                                  </p:endCondLst>
                                  <p:childTnLst>
                                    <p:set>
                                      <p:cBhvr>
                                        <p:cTn id="30" dur="1" fill="hold">
                                          <p:stCondLst>
                                            <p:cond delay="0"/>
                                          </p:stCondLst>
                                        </p:cTn>
                                        <p:tgtEl>
                                          <p:spTgt spid="32776"/>
                                        </p:tgtEl>
                                        <p:attrNameLst>
                                          <p:attrName>style.visibility</p:attrName>
                                        </p:attrNameLst>
                                      </p:cBhvr>
                                      <p:to>
                                        <p:strVal val="visible"/>
                                      </p:to>
                                    </p:set>
                                    <p:anim calcmode="lin" valueType="num">
                                      <p:cBhvr additive="base">
                                        <p:cTn id="31" dur="500" fill="hold"/>
                                        <p:tgtEl>
                                          <p:spTgt spid="32776"/>
                                        </p:tgtEl>
                                        <p:attrNameLst>
                                          <p:attrName>ppt_x</p:attrName>
                                        </p:attrNameLst>
                                      </p:cBhvr>
                                      <p:tavLst>
                                        <p:tav tm="0">
                                          <p:val>
                                            <p:strVal val="#ppt_x"/>
                                          </p:val>
                                        </p:tav>
                                        <p:tav tm="100000">
                                          <p:val>
                                            <p:strVal val="#ppt_x"/>
                                          </p:val>
                                        </p:tav>
                                      </p:tavLst>
                                    </p:anim>
                                    <p:anim calcmode="lin" valueType="num">
                                      <p:cBhvr additive="base">
                                        <p:cTn id="32" dur="500" fill="hold"/>
                                        <p:tgtEl>
                                          <p:spTgt spid="32776"/>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4" fill="hold" nodeType="clickEffect">
                                  <p:stCondLst>
                                    <p:cond delay="0"/>
                                  </p:stCondLst>
                                  <p:childTnLst>
                                    <p:set>
                                      <p:cBhvr>
                                        <p:cTn id="36" dur="1" fill="hold">
                                          <p:stCondLst>
                                            <p:cond delay="0"/>
                                          </p:stCondLst>
                                        </p:cTn>
                                        <p:tgtEl>
                                          <p:spTgt spid="32777"/>
                                        </p:tgtEl>
                                        <p:attrNameLst>
                                          <p:attrName>style.visibility</p:attrName>
                                        </p:attrNameLst>
                                      </p:cBhvr>
                                      <p:to>
                                        <p:strVal val="visible"/>
                                      </p:to>
                                    </p:set>
                                    <p:anim calcmode="lin" valueType="num">
                                      <p:cBhvr additive="base">
                                        <p:cTn id="37" dur="500" fill="hold"/>
                                        <p:tgtEl>
                                          <p:spTgt spid="32777"/>
                                        </p:tgtEl>
                                        <p:attrNameLst>
                                          <p:attrName>ppt_x</p:attrName>
                                        </p:attrNameLst>
                                      </p:cBhvr>
                                      <p:tavLst>
                                        <p:tav tm="0">
                                          <p:val>
                                            <p:strVal val="#ppt_x"/>
                                          </p:val>
                                        </p:tav>
                                        <p:tav tm="100000">
                                          <p:val>
                                            <p:strVal val="#ppt_x"/>
                                          </p:val>
                                        </p:tav>
                                      </p:tavLst>
                                    </p:anim>
                                    <p:anim calcmode="lin" valueType="num">
                                      <p:cBhvr additive="base">
                                        <p:cTn id="38" dur="500" fill="hold"/>
                                        <p:tgtEl>
                                          <p:spTgt spid="32777"/>
                                        </p:tgtEl>
                                        <p:attrNameLst>
                                          <p:attrName>ppt_y</p:attrName>
                                        </p:attrNameLst>
                                      </p:cBhvr>
                                      <p:tavLst>
                                        <p:tav tm="0">
                                          <p:val>
                                            <p:strVal val="1+#ppt_h/2"/>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4" fill="hold" nodeType="clickEffect">
                                  <p:stCondLst>
                                    <p:cond delay="0"/>
                                  </p:stCondLst>
                                  <p:childTnLst>
                                    <p:set>
                                      <p:cBhvr>
                                        <p:cTn id="42" dur="1" fill="hold">
                                          <p:stCondLst>
                                            <p:cond delay="0"/>
                                          </p:stCondLst>
                                        </p:cTn>
                                        <p:tgtEl>
                                          <p:spTgt spid="32778"/>
                                        </p:tgtEl>
                                        <p:attrNameLst>
                                          <p:attrName>style.visibility</p:attrName>
                                        </p:attrNameLst>
                                      </p:cBhvr>
                                      <p:to>
                                        <p:strVal val="visible"/>
                                      </p:to>
                                    </p:set>
                                    <p:anim calcmode="lin" valueType="num">
                                      <p:cBhvr additive="base">
                                        <p:cTn id="43" dur="500" fill="hold"/>
                                        <p:tgtEl>
                                          <p:spTgt spid="32778"/>
                                        </p:tgtEl>
                                        <p:attrNameLst>
                                          <p:attrName>ppt_x</p:attrName>
                                        </p:attrNameLst>
                                      </p:cBhvr>
                                      <p:tavLst>
                                        <p:tav tm="0">
                                          <p:val>
                                            <p:strVal val="#ppt_x"/>
                                          </p:val>
                                        </p:tav>
                                        <p:tav tm="100000">
                                          <p:val>
                                            <p:strVal val="#ppt_x"/>
                                          </p:val>
                                        </p:tav>
                                      </p:tavLst>
                                    </p:anim>
                                    <p:anim calcmode="lin" valueType="num">
                                      <p:cBhvr additive="base">
                                        <p:cTn id="44" dur="500" fill="hold"/>
                                        <p:tgtEl>
                                          <p:spTgt spid="3277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776" grpId="0" animBg="1"/>
    </p:bldLst>
  </p:timing>
</p:sld>
</file>

<file path=ppt/slides/slide48.xml><?xml version="1.0" encoding="utf-8"?>
<p:sld xmlns:a="http://schemas.openxmlformats.org/drawingml/2006/main" xmlns:r="http://schemas.openxmlformats.org/officeDocument/2006/relationships" xmlns:p="http://schemas.openxmlformats.org/presentationml/2006/main" showMasterPhAnim="0">
  <p:cSld>
    <p:bg>
      <p:bgPr>
        <a:solidFill>
          <a:schemeClr val="bg1"/>
        </a:solidFill>
        <a:effectLst/>
      </p:bgPr>
    </p:bg>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668F543D-F880-48AC-9625-D3E66994F3DB}"/>
              </a:ext>
            </a:extLst>
          </p:cNvPr>
          <p:cNvSpPr>
            <a:spLocks noGrp="1" noChangeArrowheads="1"/>
          </p:cNvSpPr>
          <p:nvPr>
            <p:ph type="ctrTitle"/>
          </p:nvPr>
        </p:nvSpPr>
        <p:spPr>
          <a:xfrm>
            <a:off x="685800" y="457200"/>
            <a:ext cx="7772400" cy="1143000"/>
          </a:xfrm>
        </p:spPr>
        <p:txBody>
          <a:bodyPr/>
          <a:lstStyle/>
          <a:p>
            <a:pPr algn="l" eaLnBrk="1" hangingPunct="1"/>
            <a:r>
              <a:rPr lang="zh-CN" altLang="en-US" b="1"/>
              <a:t>晶体的空间点阵</a:t>
            </a:r>
            <a:endParaRPr lang="zh-CN" altLang="en-US"/>
          </a:p>
        </p:txBody>
      </p:sp>
      <p:sp>
        <p:nvSpPr>
          <p:cNvPr id="55299" name="Rectangle 3">
            <a:extLst>
              <a:ext uri="{FF2B5EF4-FFF2-40B4-BE49-F238E27FC236}">
                <a16:creationId xmlns:a16="http://schemas.microsoft.com/office/drawing/2014/main" id="{D4751C6F-BD04-4D46-870A-250DCBBC65F6}"/>
              </a:ext>
            </a:extLst>
          </p:cNvPr>
          <p:cNvSpPr>
            <a:spLocks noGrp="1" noChangeArrowheads="1"/>
          </p:cNvSpPr>
          <p:nvPr>
            <p:ph type="subTitle" idx="1"/>
          </p:nvPr>
        </p:nvSpPr>
        <p:spPr>
          <a:xfrm>
            <a:off x="533400" y="1600200"/>
            <a:ext cx="7924800" cy="2057400"/>
          </a:xfrm>
        </p:spPr>
        <p:txBody>
          <a:bodyPr/>
          <a:lstStyle/>
          <a:p>
            <a:pPr algn="just" eaLnBrk="1" hangingPunct="1"/>
            <a:r>
              <a:rPr lang="en-US" altLang="zh-CN" b="1"/>
              <a:t>           </a:t>
            </a:r>
            <a:r>
              <a:rPr lang="zh-CN" altLang="en-US" b="1"/>
              <a:t>十七到十八世纪，在研究方解石解理性的过程中，阿羽依等提出晶体是由一些完全相同的基石在各方向规则重复排列而成。这些基石是实心的。</a:t>
            </a:r>
          </a:p>
          <a:p>
            <a:pPr algn="just" eaLnBrk="1" hangingPunct="1"/>
            <a:r>
              <a:rPr lang="zh-CN" altLang="en-US" b="1"/>
              <a:t>            </a:t>
            </a:r>
            <a:endParaRPr lang="zh-CN" altLang="en-US"/>
          </a:p>
        </p:txBody>
      </p:sp>
      <p:sp>
        <p:nvSpPr>
          <p:cNvPr id="55300" name="Text Box 4">
            <a:extLst>
              <a:ext uri="{FF2B5EF4-FFF2-40B4-BE49-F238E27FC236}">
                <a16:creationId xmlns:a16="http://schemas.microsoft.com/office/drawing/2014/main" id="{FE86B90B-0AF8-4D6D-80F1-AD915BF3E6E8}"/>
              </a:ext>
            </a:extLst>
          </p:cNvPr>
          <p:cNvSpPr txBox="1">
            <a:spLocks noChangeArrowheads="1"/>
          </p:cNvSpPr>
          <p:nvPr/>
        </p:nvSpPr>
        <p:spPr bwMode="auto">
          <a:xfrm>
            <a:off x="533400" y="3886200"/>
            <a:ext cx="8077200" cy="210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buFontTx/>
              <a:buNone/>
            </a:pPr>
            <a:r>
              <a:rPr kumimoji="1" lang="en-US" altLang="zh-CN" b="1">
                <a:latin typeface="Times New Roman" panose="02020603050405020304" pitchFamily="18" charset="0"/>
              </a:rPr>
              <a:t>            </a:t>
            </a:r>
            <a:r>
              <a:rPr kumimoji="1" lang="zh-CN" altLang="en-US" b="1">
                <a:latin typeface="Times New Roman" panose="02020603050405020304" pitchFamily="18" charset="0"/>
              </a:rPr>
              <a:t>后来，微粒学说取代了基石说。人们认识到晶体是由一系列的原子、离子或分子在空间中按一定规则重复排列而成的。</a:t>
            </a:r>
            <a:r>
              <a:rPr kumimoji="1" lang="zh-CN" altLang="en-US">
                <a:latin typeface="Times New Roman" panose="02020603050405020304" pitchFamily="18" charset="0"/>
              </a:rPr>
              <a:t> </a:t>
            </a:r>
          </a:p>
          <a:p>
            <a:pPr eaLnBrk="1" hangingPunct="1">
              <a:spcBef>
                <a:spcPct val="50000"/>
              </a:spcBef>
              <a:buFontTx/>
              <a:buNone/>
            </a:pPr>
            <a:endParaRPr kumimoji="1" lang="en-US" altLang="zh-CN" sz="2400">
              <a:latin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5298">
                                            <p:txEl>
                                              <p:pRg st="0" end="0"/>
                                            </p:txEl>
                                          </p:spTgt>
                                        </p:tgtEl>
                                        <p:attrNameLst>
                                          <p:attrName>style.visibility</p:attrName>
                                        </p:attrNameLst>
                                      </p:cBhvr>
                                      <p:to>
                                        <p:strVal val="visible"/>
                                      </p:to>
                                    </p:set>
                                    <p:anim calcmode="lin" valueType="num">
                                      <p:cBhvr additive="base">
                                        <p:cTn id="7" dur="500" fill="hold"/>
                                        <p:tgtEl>
                                          <p:spTgt spid="55298">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55298">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55299">
                                            <p:txEl>
                                              <p:pRg st="0" end="0"/>
                                            </p:txEl>
                                          </p:spTgt>
                                        </p:tgtEl>
                                        <p:attrNameLst>
                                          <p:attrName>style.visibility</p:attrName>
                                        </p:attrNameLst>
                                      </p:cBhvr>
                                      <p:to>
                                        <p:strVal val="visible"/>
                                      </p:to>
                                    </p:set>
                                    <p:anim calcmode="lin" valueType="num">
                                      <p:cBhvr additive="base">
                                        <p:cTn id="13" dur="500" fill="hold"/>
                                        <p:tgtEl>
                                          <p:spTgt spid="55299">
                                            <p:txEl>
                                              <p:pRg st="0" end="0"/>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55299">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55299">
                                            <p:txEl>
                                              <p:pRg st="1" end="1"/>
                                            </p:txEl>
                                          </p:spTgt>
                                        </p:tgtEl>
                                        <p:attrNameLst>
                                          <p:attrName>style.visibility</p:attrName>
                                        </p:attrNameLst>
                                      </p:cBhvr>
                                      <p:to>
                                        <p:strVal val="visible"/>
                                      </p:to>
                                    </p:set>
                                    <p:anim calcmode="lin" valueType="num">
                                      <p:cBhvr additive="base">
                                        <p:cTn id="19" dur="500" fill="hold"/>
                                        <p:tgtEl>
                                          <p:spTgt spid="55299">
                                            <p:txEl>
                                              <p:pRg st="1" end="1"/>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55299">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55300">
                                            <p:txEl>
                                              <p:pRg st="0" end="0"/>
                                            </p:txEl>
                                          </p:spTgt>
                                        </p:tgtEl>
                                        <p:attrNameLst>
                                          <p:attrName>style.visibility</p:attrName>
                                        </p:attrNameLst>
                                      </p:cBhvr>
                                      <p:to>
                                        <p:strVal val="visible"/>
                                      </p:to>
                                    </p:set>
                                    <p:anim calcmode="lin" valueType="num">
                                      <p:cBhvr additive="base">
                                        <p:cTn id="25" dur="500" fill="hold"/>
                                        <p:tgtEl>
                                          <p:spTgt spid="55300">
                                            <p:txEl>
                                              <p:pRg st="0" end="0"/>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55300">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298" grpId="0" build="p" autoUpdateAnimBg="0"/>
      <p:bldP spid="55299" grpId="0" build="p" bldLvl="2" autoUpdateAnimBg="0"/>
      <p:bldP spid="55300" grpId="0" build="p" autoUpdateAnimBg="0"/>
    </p:bldLst>
  </p:timing>
</p:sld>
</file>

<file path=ppt/slides/slide49.xml><?xml version="1.0" encoding="utf-8"?>
<p:sld xmlns:a="http://schemas.openxmlformats.org/drawingml/2006/main" xmlns:r="http://schemas.openxmlformats.org/officeDocument/2006/relationships" xmlns:p="http://schemas.openxmlformats.org/presentationml/2006/main" showMasterPhAnim="0">
  <p:cSld>
    <p:bg>
      <p:bgPr>
        <a:solidFill>
          <a:schemeClr val="bg1"/>
        </a:solidFill>
        <a:effectLst/>
      </p:bgPr>
    </p:bg>
    <p:spTree>
      <p:nvGrpSpPr>
        <p:cNvPr id="1" name=""/>
        <p:cNvGrpSpPr/>
        <p:nvPr/>
      </p:nvGrpSpPr>
      <p:grpSpPr>
        <a:xfrm>
          <a:off x="0" y="0"/>
          <a:ext cx="0" cy="0"/>
          <a:chOff x="0" y="0"/>
          <a:chExt cx="0" cy="0"/>
        </a:xfrm>
      </p:grpSpPr>
      <p:sp>
        <p:nvSpPr>
          <p:cNvPr id="56322" name="Rectangle 2">
            <a:extLst>
              <a:ext uri="{FF2B5EF4-FFF2-40B4-BE49-F238E27FC236}">
                <a16:creationId xmlns:a16="http://schemas.microsoft.com/office/drawing/2014/main" id="{59470ADD-B42D-4C64-865C-4071CC7C857E}"/>
              </a:ext>
            </a:extLst>
          </p:cNvPr>
          <p:cNvSpPr>
            <a:spLocks noGrp="1" noChangeArrowheads="1"/>
          </p:cNvSpPr>
          <p:nvPr>
            <p:ph type="ctrTitle"/>
          </p:nvPr>
        </p:nvSpPr>
        <p:spPr>
          <a:xfrm>
            <a:off x="533400" y="762000"/>
            <a:ext cx="7772400" cy="1143000"/>
          </a:xfrm>
        </p:spPr>
        <p:txBody>
          <a:bodyPr/>
          <a:lstStyle/>
          <a:p>
            <a:pPr algn="l" eaLnBrk="1" hangingPunct="1"/>
            <a:r>
              <a:rPr lang="en-US" altLang="zh-CN" sz="3200" b="1" dirty="0">
                <a:latin typeface="华文楷体" panose="02010600040101010101" pitchFamily="2" charset="-122"/>
                <a:ea typeface="华文楷体" panose="02010600040101010101" pitchFamily="2" charset="-122"/>
              </a:rPr>
              <a:t>1</a:t>
            </a:r>
            <a:r>
              <a:rPr lang="zh-CN" altLang="en-US" sz="3200" b="1" dirty="0">
                <a:latin typeface="华文楷体" panose="02010600040101010101" pitchFamily="2" charset="-122"/>
                <a:ea typeface="华文楷体" panose="02010600040101010101" pitchFamily="2" charset="-122"/>
              </a:rPr>
              <a:t>、空间点阵学说中的点子，代表基元中相对位置相同的点，也称为格点</a:t>
            </a:r>
            <a:r>
              <a:rPr lang="zh-CN" altLang="en-US" sz="4000" b="1" dirty="0">
                <a:latin typeface="华文楷体" panose="02010600040101010101" pitchFamily="2" charset="-122"/>
                <a:ea typeface="华文楷体" panose="02010600040101010101" pitchFamily="2" charset="-122"/>
              </a:rPr>
              <a:t>  </a:t>
            </a:r>
          </a:p>
        </p:txBody>
      </p:sp>
      <p:sp>
        <p:nvSpPr>
          <p:cNvPr id="56324" name="Text Box 4">
            <a:extLst>
              <a:ext uri="{FF2B5EF4-FFF2-40B4-BE49-F238E27FC236}">
                <a16:creationId xmlns:a16="http://schemas.microsoft.com/office/drawing/2014/main" id="{0B3FC57A-24A7-4079-BA16-205FB79C4557}"/>
              </a:ext>
            </a:extLst>
          </p:cNvPr>
          <p:cNvSpPr txBox="1">
            <a:spLocks noChangeArrowheads="1"/>
          </p:cNvSpPr>
          <p:nvPr/>
        </p:nvSpPr>
        <p:spPr bwMode="auto">
          <a:xfrm>
            <a:off x="609600" y="2819400"/>
            <a:ext cx="8077200" cy="255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zh-CN" altLang="en-US" b="1" dirty="0">
                <a:latin typeface="华文楷体" panose="02010600040101010101" pitchFamily="2" charset="-122"/>
                <a:ea typeface="华文楷体" panose="02010600040101010101" pitchFamily="2" charset="-122"/>
              </a:rPr>
              <a:t>如果晶体由一种原子组成的话，格点可以是原子本身所在的位置。当晶体中含有数种原子，这数种原子构成基本的结构单元（基元），则格点可以代表基元的</a:t>
            </a:r>
            <a:r>
              <a:rPr kumimoji="1" lang="zh-CN" altLang="en-US" b="1" u="sng" dirty="0">
                <a:solidFill>
                  <a:srgbClr val="FF0000"/>
                </a:solidFill>
                <a:latin typeface="华文楷体" panose="02010600040101010101" pitchFamily="2" charset="-122"/>
                <a:ea typeface="华文楷体" panose="02010600040101010101" pitchFamily="2" charset="-122"/>
              </a:rPr>
              <a:t>重心</a:t>
            </a:r>
            <a:r>
              <a:rPr kumimoji="1" lang="zh-CN" altLang="en-US" b="1" dirty="0">
                <a:latin typeface="华文楷体" panose="02010600040101010101" pitchFamily="2" charset="-122"/>
                <a:ea typeface="华文楷体" panose="02010600040101010101" pitchFamily="2" charset="-122"/>
              </a:rPr>
              <a:t>。更一般的可以认为是所有物理性能完全相同的点。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6322">
                                            <p:txEl>
                                              <p:pRg st="0" end="0"/>
                                            </p:txEl>
                                          </p:spTgt>
                                        </p:tgtEl>
                                        <p:attrNameLst>
                                          <p:attrName>style.visibility</p:attrName>
                                        </p:attrNameLst>
                                      </p:cBhvr>
                                      <p:to>
                                        <p:strVal val="visible"/>
                                      </p:to>
                                    </p:set>
                                    <p:anim calcmode="lin" valueType="num">
                                      <p:cBhvr additive="base">
                                        <p:cTn id="7" dur="500" fill="hold"/>
                                        <p:tgtEl>
                                          <p:spTgt spid="56322">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56322">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56324">
                                            <p:txEl>
                                              <p:pRg st="0" end="0"/>
                                            </p:txEl>
                                          </p:spTgt>
                                        </p:tgtEl>
                                        <p:attrNameLst>
                                          <p:attrName>style.visibility</p:attrName>
                                        </p:attrNameLst>
                                      </p:cBhvr>
                                      <p:to>
                                        <p:strVal val="visible"/>
                                      </p:to>
                                    </p:set>
                                    <p:anim calcmode="lin" valueType="num">
                                      <p:cBhvr additive="base">
                                        <p:cTn id="13" dur="500" fill="hold"/>
                                        <p:tgtEl>
                                          <p:spTgt spid="56324">
                                            <p:txEl>
                                              <p:pRg st="0" end="0"/>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56324">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322" grpId="0" build="p" autoUpdateAnimBg="0"/>
      <p:bldP spid="56324" grpId="0" build="p" autoUpdateAnimBg="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B3B4D9AE-36C1-4E5C-878E-AB3375BB0D38}"/>
              </a:ext>
            </a:extLst>
          </p:cNvPr>
          <p:cNvSpPr>
            <a:spLocks noGrp="1" noChangeArrowheads="1"/>
          </p:cNvSpPr>
          <p:nvPr>
            <p:ph type="title"/>
          </p:nvPr>
        </p:nvSpPr>
        <p:spPr/>
        <p:txBody>
          <a:bodyPr/>
          <a:lstStyle/>
          <a:p>
            <a:pPr eaLnBrk="1" hangingPunct="1"/>
            <a:r>
              <a:rPr lang="zh-CN" altLang="en-US" dirty="0">
                <a:latin typeface="华文楷体" panose="02010600040101010101" pitchFamily="2" charset="-122"/>
                <a:ea typeface="华文楷体" panose="02010600040101010101" pitchFamily="2" charset="-122"/>
              </a:rPr>
              <a:t>课程安排 </a:t>
            </a:r>
            <a:r>
              <a:rPr lang="zh-CN" altLang="en-US" sz="3200" b="1" dirty="0">
                <a:solidFill>
                  <a:srgbClr val="C00000"/>
                </a:solidFill>
                <a:latin typeface="华文楷体" panose="02010600040101010101" pitchFamily="2" charset="-122"/>
                <a:ea typeface="华文楷体" panose="02010600040101010101" pitchFamily="2" charset="-122"/>
              </a:rPr>
              <a:t>（</a:t>
            </a:r>
            <a:r>
              <a:rPr lang="en-US" altLang="zh-CN" sz="3200" b="1" dirty="0">
                <a:solidFill>
                  <a:srgbClr val="C00000"/>
                </a:solidFill>
                <a:latin typeface="华文楷体" panose="02010600040101010101" pitchFamily="2" charset="-122"/>
                <a:ea typeface="华文楷体" panose="02010600040101010101" pitchFamily="2" charset="-122"/>
              </a:rPr>
              <a:t>17</a:t>
            </a:r>
            <a:r>
              <a:rPr lang="zh-CN" altLang="en-US" sz="3200" b="1" dirty="0">
                <a:solidFill>
                  <a:srgbClr val="C00000"/>
                </a:solidFill>
                <a:latin typeface="华文楷体" panose="02010600040101010101" pitchFamily="2" charset="-122"/>
                <a:ea typeface="华文楷体" panose="02010600040101010101" pitchFamily="2" charset="-122"/>
              </a:rPr>
              <a:t>次</a:t>
            </a:r>
            <a:r>
              <a:rPr lang="en-US" altLang="zh-CN" sz="3200" b="1" dirty="0">
                <a:solidFill>
                  <a:srgbClr val="C00000"/>
                </a:solidFill>
                <a:latin typeface="华文楷体" panose="02010600040101010101" pitchFamily="2" charset="-122"/>
                <a:ea typeface="华文楷体" panose="02010600040101010101" pitchFamily="2" charset="-122"/>
              </a:rPr>
              <a:t>51</a:t>
            </a:r>
            <a:r>
              <a:rPr lang="zh-CN" altLang="en-US" sz="3200" b="1" dirty="0">
                <a:solidFill>
                  <a:srgbClr val="C00000"/>
                </a:solidFill>
                <a:latin typeface="华文楷体" panose="02010600040101010101" pitchFamily="2" charset="-122"/>
                <a:ea typeface="华文楷体" panose="02010600040101010101" pitchFamily="2" charset="-122"/>
              </a:rPr>
              <a:t>课时）</a:t>
            </a:r>
          </a:p>
        </p:txBody>
      </p:sp>
      <p:sp>
        <p:nvSpPr>
          <p:cNvPr id="6147" name="Rectangle 3">
            <a:extLst>
              <a:ext uri="{FF2B5EF4-FFF2-40B4-BE49-F238E27FC236}">
                <a16:creationId xmlns:a16="http://schemas.microsoft.com/office/drawing/2014/main" id="{6401D980-BFEF-44A6-911F-052CD436C95E}"/>
              </a:ext>
            </a:extLst>
          </p:cNvPr>
          <p:cNvSpPr>
            <a:spLocks noGrp="1" noChangeArrowheads="1"/>
          </p:cNvSpPr>
          <p:nvPr>
            <p:ph type="body" idx="1"/>
          </p:nvPr>
        </p:nvSpPr>
        <p:spPr/>
        <p:txBody>
          <a:bodyPr/>
          <a:lstStyle/>
          <a:p>
            <a:pPr lvl="1" eaLnBrk="1" hangingPunct="1"/>
            <a:r>
              <a:rPr lang="zh-CN" altLang="en-US" sz="3200" dirty="0">
                <a:latin typeface="华文楷体" panose="02010600040101010101" pitchFamily="2" charset="-122"/>
                <a:ea typeface="华文楷体" panose="02010600040101010101" pitchFamily="2" charset="-122"/>
              </a:rPr>
              <a:t>晶体结构和</a:t>
            </a:r>
            <a:r>
              <a:rPr lang="en-US" altLang="zh-CN" sz="3200" dirty="0">
                <a:latin typeface="华文楷体" panose="02010600040101010101" pitchFamily="2" charset="-122"/>
                <a:ea typeface="华文楷体" panose="02010600040101010101" pitchFamily="2" charset="-122"/>
              </a:rPr>
              <a:t>X</a:t>
            </a:r>
            <a:r>
              <a:rPr lang="zh-CN" altLang="en-US" sz="3200" dirty="0">
                <a:latin typeface="华文楷体" panose="02010600040101010101" pitchFamily="2" charset="-122"/>
                <a:ea typeface="华文楷体" panose="02010600040101010101" pitchFamily="2" charset="-122"/>
              </a:rPr>
              <a:t>射线衍射</a:t>
            </a:r>
            <a:r>
              <a:rPr lang="en-US" altLang="zh-CN" sz="3200" dirty="0">
                <a:latin typeface="华文楷体" panose="02010600040101010101" pitchFamily="2" charset="-122"/>
                <a:ea typeface="华文楷体" panose="02010600040101010101" pitchFamily="2" charset="-122"/>
              </a:rPr>
              <a:t>(4)</a:t>
            </a:r>
          </a:p>
          <a:p>
            <a:pPr lvl="1" eaLnBrk="1" hangingPunct="1"/>
            <a:r>
              <a:rPr lang="zh-CN" altLang="en-US" sz="3200" dirty="0">
                <a:latin typeface="华文楷体" panose="02010600040101010101" pitchFamily="2" charset="-122"/>
                <a:ea typeface="华文楷体" panose="02010600040101010101" pitchFamily="2" charset="-122"/>
              </a:rPr>
              <a:t>晶体的结合和弹性 </a:t>
            </a:r>
            <a:r>
              <a:rPr lang="en-US" altLang="zh-CN" sz="3200" dirty="0">
                <a:latin typeface="华文楷体" panose="02010600040101010101" pitchFamily="2" charset="-122"/>
                <a:ea typeface="华文楷体" panose="02010600040101010101" pitchFamily="2" charset="-122"/>
              </a:rPr>
              <a:t>(2)</a:t>
            </a:r>
          </a:p>
          <a:p>
            <a:pPr lvl="1" eaLnBrk="1" hangingPunct="1"/>
            <a:r>
              <a:rPr lang="zh-CN" altLang="en-US" sz="3200" dirty="0">
                <a:latin typeface="华文楷体" panose="02010600040101010101" pitchFamily="2" charset="-122"/>
                <a:ea typeface="华文楷体" panose="02010600040101010101" pitchFamily="2" charset="-122"/>
              </a:rPr>
              <a:t>晶格的振动和晶体的热学性质 </a:t>
            </a:r>
            <a:r>
              <a:rPr lang="en-US" altLang="zh-CN" sz="3200" dirty="0">
                <a:latin typeface="华文楷体" panose="02010600040101010101" pitchFamily="2" charset="-122"/>
                <a:ea typeface="华文楷体" panose="02010600040101010101" pitchFamily="2" charset="-122"/>
              </a:rPr>
              <a:t>(3)</a:t>
            </a:r>
          </a:p>
          <a:p>
            <a:pPr lvl="1" eaLnBrk="1" hangingPunct="1"/>
            <a:r>
              <a:rPr lang="zh-CN" altLang="en-US" sz="3200" dirty="0">
                <a:latin typeface="华文楷体" panose="02010600040101010101" pitchFamily="2" charset="-122"/>
                <a:ea typeface="华文楷体" panose="02010600040101010101" pitchFamily="2" charset="-122"/>
              </a:rPr>
              <a:t>晶体中的缺陷与运动 </a:t>
            </a:r>
            <a:r>
              <a:rPr lang="en-US" altLang="zh-CN" sz="3200" dirty="0">
                <a:latin typeface="华文楷体" panose="02010600040101010101" pitchFamily="2" charset="-122"/>
                <a:ea typeface="华文楷体" panose="02010600040101010101" pitchFamily="2" charset="-122"/>
              </a:rPr>
              <a:t>(2)</a:t>
            </a:r>
          </a:p>
          <a:p>
            <a:pPr lvl="1" eaLnBrk="1" hangingPunct="1"/>
            <a:r>
              <a:rPr lang="zh-CN" altLang="en-US" sz="3200" dirty="0">
                <a:latin typeface="华文楷体" panose="02010600040101010101" pitchFamily="2" charset="-122"/>
                <a:ea typeface="华文楷体" panose="02010600040101010101" pitchFamily="2" charset="-122"/>
              </a:rPr>
              <a:t>固体电子论基础 </a:t>
            </a:r>
            <a:r>
              <a:rPr lang="en-US" altLang="zh-CN" sz="3200" dirty="0">
                <a:latin typeface="华文楷体" panose="02010600040101010101" pitchFamily="2" charset="-122"/>
                <a:ea typeface="华文楷体" panose="02010600040101010101" pitchFamily="2" charset="-122"/>
              </a:rPr>
              <a:t>(5)</a:t>
            </a:r>
          </a:p>
          <a:p>
            <a:pPr lvl="1" eaLnBrk="1" hangingPunct="1"/>
            <a:r>
              <a:rPr lang="zh-CN" altLang="en-US" sz="3200" dirty="0">
                <a:latin typeface="华文楷体" panose="02010600040101010101" pitchFamily="2" charset="-122"/>
                <a:ea typeface="华文楷体" panose="02010600040101010101" pitchFamily="2" charset="-122"/>
              </a:rPr>
              <a:t>能带理论</a:t>
            </a:r>
            <a:r>
              <a:rPr lang="en-US" altLang="zh-CN" sz="3200" dirty="0">
                <a:latin typeface="华文楷体" panose="02010600040101010101" pitchFamily="2" charset="-122"/>
                <a:ea typeface="华文楷体" panose="02010600040101010101" pitchFamily="2" charset="-122"/>
              </a:rPr>
              <a:t>(1)</a:t>
            </a:r>
          </a:p>
          <a:p>
            <a:pPr eaLnBrk="1" hangingPunct="1"/>
            <a:endParaRPr lang="en-US" altLang="zh-CN" sz="3600" dirty="0">
              <a:latin typeface="华文楷体" panose="02010600040101010101" pitchFamily="2" charset="-122"/>
              <a:ea typeface="华文楷体" panose="02010600040101010101" pitchFamily="2" charset="-122"/>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PhAnim="0">
  <p:cSld>
    <p:bg>
      <p:bgPr>
        <a:solidFill>
          <a:schemeClr val="bg1"/>
        </a:solidFill>
        <a:effectLst/>
      </p:bgPr>
    </p:bg>
    <p:spTree>
      <p:nvGrpSpPr>
        <p:cNvPr id="1" name=""/>
        <p:cNvGrpSpPr/>
        <p:nvPr/>
      </p:nvGrpSpPr>
      <p:grpSpPr>
        <a:xfrm>
          <a:off x="0" y="0"/>
          <a:ext cx="0" cy="0"/>
          <a:chOff x="0" y="0"/>
          <a:chExt cx="0" cy="0"/>
        </a:xfrm>
      </p:grpSpPr>
      <p:sp>
        <p:nvSpPr>
          <p:cNvPr id="57346" name="Rectangle 2">
            <a:extLst>
              <a:ext uri="{FF2B5EF4-FFF2-40B4-BE49-F238E27FC236}">
                <a16:creationId xmlns:a16="http://schemas.microsoft.com/office/drawing/2014/main" id="{C1D8F084-E006-4CEE-A095-9A94956349EB}"/>
              </a:ext>
            </a:extLst>
          </p:cNvPr>
          <p:cNvSpPr>
            <a:spLocks noGrp="1" noChangeArrowheads="1"/>
          </p:cNvSpPr>
          <p:nvPr>
            <p:ph type="ctrTitle"/>
          </p:nvPr>
        </p:nvSpPr>
        <p:spPr>
          <a:xfrm>
            <a:off x="21672" y="228600"/>
            <a:ext cx="7772400" cy="1143000"/>
          </a:xfrm>
        </p:spPr>
        <p:txBody>
          <a:bodyPr/>
          <a:lstStyle/>
          <a:p>
            <a:pPr eaLnBrk="1" hangingPunct="1"/>
            <a:r>
              <a:rPr lang="en-US" altLang="zh-CN" sz="3600" b="1" dirty="0">
                <a:latin typeface="华文楷体" panose="02010600040101010101" pitchFamily="2" charset="-122"/>
                <a:ea typeface="华文楷体" panose="02010600040101010101" pitchFamily="2" charset="-122"/>
              </a:rPr>
              <a:t>2</a:t>
            </a:r>
            <a:r>
              <a:rPr lang="zh-CN" altLang="en-US" sz="3600" b="1" dirty="0">
                <a:latin typeface="华文楷体" panose="02010600040101010101" pitchFamily="2" charset="-122"/>
                <a:ea typeface="华文楷体" panose="02010600040101010101" pitchFamily="2" charset="-122"/>
              </a:rPr>
              <a:t>、点阵学说概括了晶体结构的周期性</a:t>
            </a:r>
            <a:r>
              <a:rPr lang="zh-CN" altLang="en-US" b="1" dirty="0">
                <a:latin typeface="华文楷体" panose="02010600040101010101" pitchFamily="2" charset="-122"/>
                <a:ea typeface="华文楷体" panose="02010600040101010101" pitchFamily="2" charset="-122"/>
              </a:rPr>
              <a:t> </a:t>
            </a:r>
          </a:p>
        </p:txBody>
      </p:sp>
      <p:sp>
        <p:nvSpPr>
          <p:cNvPr id="57347" name="Rectangle 3">
            <a:extLst>
              <a:ext uri="{FF2B5EF4-FFF2-40B4-BE49-F238E27FC236}">
                <a16:creationId xmlns:a16="http://schemas.microsoft.com/office/drawing/2014/main" id="{98BAF40F-241D-41A3-86EA-68D903250D5D}"/>
              </a:ext>
            </a:extLst>
          </p:cNvPr>
          <p:cNvSpPr>
            <a:spLocks noGrp="1" noChangeArrowheads="1"/>
          </p:cNvSpPr>
          <p:nvPr>
            <p:ph type="subTitle" idx="1"/>
          </p:nvPr>
        </p:nvSpPr>
        <p:spPr>
          <a:xfrm>
            <a:off x="304800" y="1600200"/>
            <a:ext cx="6324600" cy="4648200"/>
          </a:xfrm>
        </p:spPr>
        <p:txBody>
          <a:bodyPr/>
          <a:lstStyle/>
          <a:p>
            <a:pPr algn="just" eaLnBrk="1" hangingPunct="1"/>
            <a:r>
              <a:rPr lang="en-US" altLang="zh-CN" sz="2400" b="1" dirty="0">
                <a:latin typeface="华文楷体" panose="02010600040101010101" pitchFamily="2" charset="-122"/>
                <a:ea typeface="华文楷体" panose="02010600040101010101" pitchFamily="2" charset="-122"/>
              </a:rPr>
              <a:t>       </a:t>
            </a:r>
            <a:r>
              <a:rPr lang="zh-CN" altLang="en-US" sz="2800" b="1" dirty="0">
                <a:latin typeface="华文楷体" panose="02010600040101010101" pitchFamily="2" charset="-122"/>
                <a:ea typeface="华文楷体" panose="02010600040101010101" pitchFamily="2" charset="-122"/>
              </a:rPr>
              <a:t>晶体中所有基元都是等同的。整个晶体的结构，可以看作是由这种基元沿空间三个不同的方向，各按一定的距离周期性平移而构成。每个平移的距离称为周期。一般来说，在一定方向有一定的周期，不同方向的周期不同。这样，点阵中每个格点的周围情况都是一样的。事实上，任何两个基元中相应原子周围的情况是相同的，而每个基元中各个原子周围的情况当然是不相同的。</a:t>
            </a:r>
            <a:r>
              <a:rPr lang="zh-CN" altLang="en-US" sz="2400" dirty="0">
                <a:latin typeface="华文楷体" panose="02010600040101010101" pitchFamily="2" charset="-122"/>
                <a:ea typeface="华文楷体" panose="02010600040101010101" pitchFamily="2" charset="-122"/>
              </a:rPr>
              <a:t> </a:t>
            </a:r>
          </a:p>
        </p:txBody>
      </p:sp>
      <p:pic>
        <p:nvPicPr>
          <p:cNvPr id="57349" name="Picture 5">
            <a:extLst>
              <a:ext uri="{FF2B5EF4-FFF2-40B4-BE49-F238E27FC236}">
                <a16:creationId xmlns:a16="http://schemas.microsoft.com/office/drawing/2014/main" id="{A94A8CA4-C18D-4931-84DF-02AC884297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81800" y="1981200"/>
            <a:ext cx="1905000" cy="1704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57346">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57347">
                                            <p:txEl>
                                              <p:pRg st="0" end="0"/>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573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346" grpId="0" build="p" autoUpdateAnimBg="0"/>
      <p:bldP spid="57347" grpId="0" build="p" bldLvl="2" autoUpdateAnimBg="0"/>
    </p:bldLst>
  </p:timing>
</p:sld>
</file>

<file path=ppt/slides/slide51.xml><?xml version="1.0" encoding="utf-8"?>
<p:sld xmlns:a="http://schemas.openxmlformats.org/drawingml/2006/main" xmlns:r="http://schemas.openxmlformats.org/officeDocument/2006/relationships" xmlns:p="http://schemas.openxmlformats.org/presentationml/2006/main" showMasterPhAnim="0">
  <p:cSld>
    <p:bg>
      <p:bgPr>
        <a:solidFill>
          <a:schemeClr val="bg1"/>
        </a:solidFill>
        <a:effectLst/>
      </p:bgPr>
    </p:bg>
    <p:spTree>
      <p:nvGrpSpPr>
        <p:cNvPr id="1" name=""/>
        <p:cNvGrpSpPr/>
        <p:nvPr/>
      </p:nvGrpSpPr>
      <p:grpSpPr>
        <a:xfrm>
          <a:off x="0" y="0"/>
          <a:ext cx="0" cy="0"/>
          <a:chOff x="0" y="0"/>
          <a:chExt cx="0" cy="0"/>
        </a:xfrm>
      </p:grpSpPr>
      <p:sp>
        <p:nvSpPr>
          <p:cNvPr id="58370" name="Rectangle 2">
            <a:extLst>
              <a:ext uri="{FF2B5EF4-FFF2-40B4-BE49-F238E27FC236}">
                <a16:creationId xmlns:a16="http://schemas.microsoft.com/office/drawing/2014/main" id="{C3E3C693-9383-4F70-AD24-D5BB87527571}"/>
              </a:ext>
            </a:extLst>
          </p:cNvPr>
          <p:cNvSpPr>
            <a:spLocks noGrp="1" noChangeArrowheads="1"/>
          </p:cNvSpPr>
          <p:nvPr>
            <p:ph type="ctrTitle"/>
          </p:nvPr>
        </p:nvSpPr>
        <p:spPr>
          <a:xfrm>
            <a:off x="457200" y="677863"/>
            <a:ext cx="8458200" cy="1066800"/>
          </a:xfrm>
        </p:spPr>
        <p:txBody>
          <a:bodyPr/>
          <a:lstStyle/>
          <a:p>
            <a:pPr algn="l" eaLnBrk="1" hangingPunct="1"/>
            <a:r>
              <a:rPr lang="en-US" altLang="zh-CN" sz="3200" b="1" dirty="0">
                <a:latin typeface="华文楷体" panose="02010600040101010101" pitchFamily="2" charset="-122"/>
                <a:ea typeface="华文楷体" panose="02010600040101010101" pitchFamily="2" charset="-122"/>
              </a:rPr>
              <a:t>3</a:t>
            </a:r>
            <a:r>
              <a:rPr lang="zh-CN" altLang="en-US" sz="3200" b="1" dirty="0">
                <a:latin typeface="华文楷体" panose="02010600040101010101" pitchFamily="2" charset="-122"/>
                <a:ea typeface="华文楷体" panose="02010600040101010101" pitchFamily="2" charset="-122"/>
              </a:rPr>
              <a:t>、通过点阵中的格点，可以作许多平行的直线族和平行的晶面族。这样点阵就成为一些网格，称为晶格</a:t>
            </a:r>
            <a:r>
              <a:rPr lang="zh-CN" altLang="en-US" sz="6000" b="1" dirty="0">
                <a:latin typeface="华文楷体" panose="02010600040101010101" pitchFamily="2" charset="-122"/>
                <a:ea typeface="华文楷体" panose="02010600040101010101" pitchFamily="2" charset="-122"/>
              </a:rPr>
              <a:t> </a:t>
            </a:r>
          </a:p>
        </p:txBody>
      </p:sp>
      <p:sp>
        <p:nvSpPr>
          <p:cNvPr id="53251" name="Rectangle 3">
            <a:extLst>
              <a:ext uri="{FF2B5EF4-FFF2-40B4-BE49-F238E27FC236}">
                <a16:creationId xmlns:a16="http://schemas.microsoft.com/office/drawing/2014/main" id="{545D71A4-9C97-4D51-83A0-466457263FD3}"/>
              </a:ext>
            </a:extLst>
          </p:cNvPr>
          <p:cNvSpPr>
            <a:spLocks noGrp="1" noChangeArrowheads="1"/>
          </p:cNvSpPr>
          <p:nvPr>
            <p:ph type="subTitle" idx="1"/>
          </p:nvPr>
        </p:nvSpPr>
        <p:spPr>
          <a:xfrm>
            <a:off x="0" y="1684338"/>
            <a:ext cx="9144000" cy="4191000"/>
          </a:xfrm>
        </p:spPr>
        <p:txBody>
          <a:bodyPr/>
          <a:lstStyle/>
          <a:p>
            <a:pPr algn="just" eaLnBrk="1" hangingPunct="1"/>
            <a:r>
              <a:rPr lang="en-US" altLang="zh-CN" b="1" dirty="0">
                <a:latin typeface="华文楷体" panose="02010600040101010101" pitchFamily="2" charset="-122"/>
                <a:ea typeface="华文楷体" panose="02010600040101010101" pitchFamily="2" charset="-122"/>
              </a:rPr>
              <a:t>     </a:t>
            </a:r>
            <a:endParaRPr lang="en-US" altLang="zh-CN" dirty="0">
              <a:latin typeface="华文楷体" panose="02010600040101010101" pitchFamily="2" charset="-122"/>
              <a:ea typeface="华文楷体" panose="02010600040101010101" pitchFamily="2" charset="-122"/>
            </a:endParaRPr>
          </a:p>
        </p:txBody>
      </p:sp>
      <p:pic>
        <p:nvPicPr>
          <p:cNvPr id="53252" name="Picture 5" descr="point in space">
            <a:extLst>
              <a:ext uri="{FF2B5EF4-FFF2-40B4-BE49-F238E27FC236}">
                <a16:creationId xmlns:a16="http://schemas.microsoft.com/office/drawing/2014/main" id="{F3F50AD2-87D3-42B0-888B-7F19D7C4F2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1600" y="2286000"/>
            <a:ext cx="5257800" cy="3943350"/>
          </a:xfrm>
          <a:prstGeom prst="rect">
            <a:avLst/>
          </a:prstGeom>
          <a:noFill/>
          <a:ln w="9525">
            <a:solidFill>
              <a:schemeClr val="accent2"/>
            </a:solidFill>
            <a:miter lim="800000"/>
            <a:headEnd/>
            <a:tailEnd/>
          </a:ln>
          <a:extLst>
            <a:ext uri="{909E8E84-426E-40DD-AFC4-6F175D3DCCD1}">
              <a14:hiddenFill xmlns:a14="http://schemas.microsoft.com/office/drawing/2010/main">
                <a:solidFill>
                  <a:srgbClr val="FFFFFF"/>
                </a:solidFill>
              </a14:hiddenFill>
            </a:ext>
          </a:extLst>
        </p:spPr>
      </p:pic>
      <p:sp>
        <p:nvSpPr>
          <p:cNvPr id="53253" name="Line 6">
            <a:extLst>
              <a:ext uri="{FF2B5EF4-FFF2-40B4-BE49-F238E27FC236}">
                <a16:creationId xmlns:a16="http://schemas.microsoft.com/office/drawing/2014/main" id="{1D558807-119E-4389-AE19-8A9F74262487}"/>
              </a:ext>
            </a:extLst>
          </p:cNvPr>
          <p:cNvSpPr>
            <a:spLocks noChangeShapeType="1"/>
          </p:cNvSpPr>
          <p:nvPr/>
        </p:nvSpPr>
        <p:spPr bwMode="auto">
          <a:xfrm>
            <a:off x="3733800" y="5316538"/>
            <a:ext cx="685800" cy="0"/>
          </a:xfrm>
          <a:prstGeom prst="line">
            <a:avLst/>
          </a:prstGeom>
          <a:noFill/>
          <a:ln w="3175">
            <a:solidFill>
              <a:srgbClr val="FFFF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华文楷体" panose="02010600040101010101" pitchFamily="2" charset="-122"/>
              <a:ea typeface="华文楷体" panose="02010600040101010101" pitchFamily="2" charset="-122"/>
            </a:endParaRPr>
          </a:p>
        </p:txBody>
      </p:sp>
      <p:sp>
        <p:nvSpPr>
          <p:cNvPr id="53254" name="Line 7">
            <a:extLst>
              <a:ext uri="{FF2B5EF4-FFF2-40B4-BE49-F238E27FC236}">
                <a16:creationId xmlns:a16="http://schemas.microsoft.com/office/drawing/2014/main" id="{3367C93C-FD78-4EEF-8FFA-0BAE1217F12C}"/>
              </a:ext>
            </a:extLst>
          </p:cNvPr>
          <p:cNvSpPr>
            <a:spLocks noChangeShapeType="1"/>
          </p:cNvSpPr>
          <p:nvPr/>
        </p:nvSpPr>
        <p:spPr bwMode="auto">
          <a:xfrm flipV="1">
            <a:off x="3810000" y="5202238"/>
            <a:ext cx="228600" cy="76200"/>
          </a:xfrm>
          <a:prstGeom prst="line">
            <a:avLst/>
          </a:prstGeom>
          <a:noFill/>
          <a:ln w="9525">
            <a:solidFill>
              <a:srgbClr val="FFFF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华文楷体" panose="02010600040101010101" pitchFamily="2" charset="-122"/>
              <a:ea typeface="华文楷体" panose="02010600040101010101" pitchFamily="2" charset="-122"/>
            </a:endParaRPr>
          </a:p>
        </p:txBody>
      </p:sp>
      <p:sp>
        <p:nvSpPr>
          <p:cNvPr id="53255" name="Line 8">
            <a:extLst>
              <a:ext uri="{FF2B5EF4-FFF2-40B4-BE49-F238E27FC236}">
                <a16:creationId xmlns:a16="http://schemas.microsoft.com/office/drawing/2014/main" id="{F7882642-D2B9-4524-BED3-C7FE5A804D12}"/>
              </a:ext>
            </a:extLst>
          </p:cNvPr>
          <p:cNvSpPr>
            <a:spLocks noChangeShapeType="1"/>
          </p:cNvSpPr>
          <p:nvPr/>
        </p:nvSpPr>
        <p:spPr bwMode="auto">
          <a:xfrm flipV="1">
            <a:off x="3733800" y="4630738"/>
            <a:ext cx="76200" cy="685800"/>
          </a:xfrm>
          <a:prstGeom prst="line">
            <a:avLst/>
          </a:prstGeom>
          <a:noFill/>
          <a:ln w="9525">
            <a:solidFill>
              <a:srgbClr val="FFFF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华文楷体" panose="02010600040101010101" pitchFamily="2" charset="-122"/>
              <a:ea typeface="华文楷体" panose="02010600040101010101" pitchFamily="2" charset="-122"/>
            </a:endParaRPr>
          </a:p>
        </p:txBody>
      </p:sp>
      <p:sp>
        <p:nvSpPr>
          <p:cNvPr id="53256" name="Line 9">
            <a:extLst>
              <a:ext uri="{FF2B5EF4-FFF2-40B4-BE49-F238E27FC236}">
                <a16:creationId xmlns:a16="http://schemas.microsoft.com/office/drawing/2014/main" id="{351D9E3C-856E-416B-B5B1-4DFCDF8B90C4}"/>
              </a:ext>
            </a:extLst>
          </p:cNvPr>
          <p:cNvSpPr>
            <a:spLocks noChangeShapeType="1"/>
          </p:cNvSpPr>
          <p:nvPr/>
        </p:nvSpPr>
        <p:spPr bwMode="auto">
          <a:xfrm>
            <a:off x="2286000" y="5334000"/>
            <a:ext cx="381000" cy="0"/>
          </a:xfrm>
          <a:prstGeom prst="line">
            <a:avLst/>
          </a:prstGeom>
          <a:noFill/>
          <a:ln w="9525">
            <a:solidFill>
              <a:srgbClr val="FFFF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华文楷体" panose="02010600040101010101" pitchFamily="2" charset="-122"/>
              <a:ea typeface="华文楷体" panose="02010600040101010101" pitchFamily="2" charset="-122"/>
            </a:endParaRPr>
          </a:p>
        </p:txBody>
      </p:sp>
      <p:sp>
        <p:nvSpPr>
          <p:cNvPr id="53257" name="Line 10">
            <a:extLst>
              <a:ext uri="{FF2B5EF4-FFF2-40B4-BE49-F238E27FC236}">
                <a16:creationId xmlns:a16="http://schemas.microsoft.com/office/drawing/2014/main" id="{0AF17AD3-7185-4D38-B53B-25EB4AC17A6D}"/>
              </a:ext>
            </a:extLst>
          </p:cNvPr>
          <p:cNvSpPr>
            <a:spLocks noChangeShapeType="1"/>
          </p:cNvSpPr>
          <p:nvPr/>
        </p:nvSpPr>
        <p:spPr bwMode="auto">
          <a:xfrm flipV="1">
            <a:off x="2286000" y="5257800"/>
            <a:ext cx="304800" cy="76200"/>
          </a:xfrm>
          <a:prstGeom prst="line">
            <a:avLst/>
          </a:prstGeom>
          <a:noFill/>
          <a:ln w="9525">
            <a:solidFill>
              <a:srgbClr val="FFFF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华文楷体" panose="02010600040101010101" pitchFamily="2" charset="-122"/>
              <a:ea typeface="华文楷体" panose="02010600040101010101" pitchFamily="2" charset="-122"/>
            </a:endParaRPr>
          </a:p>
        </p:txBody>
      </p:sp>
      <p:sp>
        <p:nvSpPr>
          <p:cNvPr id="53258" name="Line 11">
            <a:extLst>
              <a:ext uri="{FF2B5EF4-FFF2-40B4-BE49-F238E27FC236}">
                <a16:creationId xmlns:a16="http://schemas.microsoft.com/office/drawing/2014/main" id="{FAE6C04D-EEA4-4299-9542-C994EBA531B6}"/>
              </a:ext>
            </a:extLst>
          </p:cNvPr>
          <p:cNvSpPr>
            <a:spLocks noChangeShapeType="1"/>
          </p:cNvSpPr>
          <p:nvPr/>
        </p:nvSpPr>
        <p:spPr bwMode="auto">
          <a:xfrm flipV="1">
            <a:off x="2286000" y="4876800"/>
            <a:ext cx="76200" cy="457200"/>
          </a:xfrm>
          <a:prstGeom prst="line">
            <a:avLst/>
          </a:prstGeom>
          <a:noFill/>
          <a:ln w="9525">
            <a:solidFill>
              <a:srgbClr val="FFFF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华文楷体" panose="02010600040101010101" pitchFamily="2" charset="-122"/>
              <a:ea typeface="华文楷体" panose="02010600040101010101" pitchFamily="2" charset="-122"/>
            </a:endParaRPr>
          </a:p>
        </p:txBody>
      </p:sp>
      <p:pic>
        <p:nvPicPr>
          <p:cNvPr id="53259" name="Picture 12">
            <a:extLst>
              <a:ext uri="{FF2B5EF4-FFF2-40B4-BE49-F238E27FC236}">
                <a16:creationId xmlns:a16="http://schemas.microsoft.com/office/drawing/2014/main" id="{965074EF-8796-4F25-8130-788ED3BF19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0200" y="2286000"/>
            <a:ext cx="3205163" cy="168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58370">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370" grpId="0" build="p" autoUpdateAnimBg="0"/>
    </p:bldLst>
  </p:timing>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274" name="Rectangle 2">
            <a:extLst>
              <a:ext uri="{FF2B5EF4-FFF2-40B4-BE49-F238E27FC236}">
                <a16:creationId xmlns:a16="http://schemas.microsoft.com/office/drawing/2014/main" id="{B8E0FECF-5AE5-477B-9BBF-664C6FC2DB58}"/>
              </a:ext>
            </a:extLst>
          </p:cNvPr>
          <p:cNvSpPr>
            <a:spLocks noGrp="1" noChangeArrowheads="1"/>
          </p:cNvSpPr>
          <p:nvPr>
            <p:ph type="ctrTitle"/>
          </p:nvPr>
        </p:nvSpPr>
        <p:spPr>
          <a:xfrm>
            <a:off x="266700" y="304800"/>
            <a:ext cx="8610600" cy="5029200"/>
          </a:xfrm>
        </p:spPr>
        <p:txBody>
          <a:bodyPr/>
          <a:lstStyle/>
          <a:p>
            <a:pPr algn="l" eaLnBrk="1" hangingPunct="1"/>
            <a:r>
              <a:rPr lang="zh-CN" altLang="en-US" sz="2800" b="1" dirty="0">
                <a:latin typeface="华文楷体" panose="02010600040101010101" pitchFamily="2" charset="-122"/>
                <a:ea typeface="华文楷体" panose="02010600040101010101" pitchFamily="2" charset="-122"/>
              </a:rPr>
              <a:t>     由于晶格的周期性，可取一个格点为顶点，边长等于该方向上的周期的平行六面体作为重复单元，来概括晶体的特征。这样的重复单元称为原胞。</a:t>
            </a:r>
            <a:r>
              <a:rPr lang="en-US" altLang="zh-CN" sz="2800" b="1" dirty="0">
                <a:latin typeface="华文楷体" panose="02010600040101010101" pitchFamily="2" charset="-122"/>
                <a:ea typeface="华文楷体" panose="02010600040101010101" pitchFamily="2" charset="-122"/>
              </a:rPr>
              <a:t/>
            </a:r>
            <a:br>
              <a:rPr lang="en-US" altLang="zh-CN" sz="2800" b="1" dirty="0">
                <a:latin typeface="华文楷体" panose="02010600040101010101" pitchFamily="2" charset="-122"/>
                <a:ea typeface="华文楷体" panose="02010600040101010101" pitchFamily="2" charset="-122"/>
              </a:rPr>
            </a:br>
            <a:r>
              <a:rPr lang="en-US" altLang="zh-CN" sz="2800" b="1" dirty="0">
                <a:latin typeface="华文楷体" panose="02010600040101010101" pitchFamily="2" charset="-122"/>
                <a:ea typeface="华文楷体" panose="02010600040101010101" pitchFamily="2" charset="-122"/>
              </a:rPr>
              <a:t/>
            </a:r>
            <a:br>
              <a:rPr lang="en-US" altLang="zh-CN" sz="2800" b="1" dirty="0">
                <a:latin typeface="华文楷体" panose="02010600040101010101" pitchFamily="2" charset="-122"/>
                <a:ea typeface="华文楷体" panose="02010600040101010101" pitchFamily="2" charset="-122"/>
              </a:rPr>
            </a:br>
            <a:r>
              <a:rPr lang="en-US" altLang="zh-CN" sz="2800" b="1" dirty="0">
                <a:latin typeface="华文楷体" panose="02010600040101010101" pitchFamily="2" charset="-122"/>
                <a:ea typeface="华文楷体" panose="02010600040101010101" pitchFamily="2" charset="-122"/>
              </a:rPr>
              <a:t>     </a:t>
            </a:r>
            <a:r>
              <a:rPr lang="zh-CN" altLang="en-US" sz="2800" b="1" u="sng" dirty="0">
                <a:solidFill>
                  <a:srgbClr val="FF0000"/>
                </a:solidFill>
                <a:latin typeface="华文楷体" panose="02010600040101010101" pitchFamily="2" charset="-122"/>
                <a:ea typeface="华文楷体" panose="02010600040101010101" pitchFamily="2" charset="-122"/>
              </a:rPr>
              <a:t>如果只要求反映晶体周期性的特点，原胞可以取最小的重复单元，格点只在原胞的顶点上，内部和面上不含格点</a:t>
            </a:r>
            <a:r>
              <a:rPr lang="zh-CN" altLang="en-US" sz="2800" b="1" dirty="0">
                <a:latin typeface="华文楷体" panose="02010600040101010101" pitchFamily="2" charset="-122"/>
                <a:ea typeface="华文楷体" panose="02010600040101010101" pitchFamily="2" charset="-122"/>
              </a:rPr>
              <a:t>，实际上，除了周期性外，不同晶体还有自己特殊的对称性。为了反映晶体对称的特征，结晶学上所取的原胞体积不一定最小，格点不仅在顶角上通常还可以在体心或面心上。</a:t>
            </a:r>
            <a:r>
              <a:rPr lang="zh-CN" altLang="en-US" sz="4000" dirty="0">
                <a:latin typeface="华文楷体" panose="02010600040101010101" pitchFamily="2" charset="-122"/>
                <a:ea typeface="华文楷体" panose="02010600040101010101" pitchFamily="2" charset="-122"/>
              </a:rPr>
              <a:t> </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PhAnim="0">
  <p:cSld>
    <p:bg>
      <p:bgPr>
        <a:solidFill>
          <a:schemeClr val="bg1"/>
        </a:solidFill>
        <a:effectLst/>
      </p:bgPr>
    </p:bg>
    <p:spTree>
      <p:nvGrpSpPr>
        <p:cNvPr id="1" name=""/>
        <p:cNvGrpSpPr/>
        <p:nvPr/>
      </p:nvGrpSpPr>
      <p:grpSpPr>
        <a:xfrm>
          <a:off x="0" y="0"/>
          <a:ext cx="0" cy="0"/>
          <a:chOff x="0" y="0"/>
          <a:chExt cx="0" cy="0"/>
        </a:xfrm>
      </p:grpSpPr>
      <p:sp>
        <p:nvSpPr>
          <p:cNvPr id="60418" name="Rectangle 2">
            <a:extLst>
              <a:ext uri="{FF2B5EF4-FFF2-40B4-BE49-F238E27FC236}">
                <a16:creationId xmlns:a16="http://schemas.microsoft.com/office/drawing/2014/main" id="{77C5B11C-4AEF-45F5-A5A3-62CCA0F4FEE0}"/>
              </a:ext>
            </a:extLst>
          </p:cNvPr>
          <p:cNvSpPr>
            <a:spLocks noGrp="1" noChangeArrowheads="1"/>
          </p:cNvSpPr>
          <p:nvPr>
            <p:ph type="ctrTitle"/>
          </p:nvPr>
        </p:nvSpPr>
        <p:spPr>
          <a:xfrm>
            <a:off x="436228" y="457200"/>
            <a:ext cx="8001000" cy="1143000"/>
          </a:xfrm>
        </p:spPr>
        <p:txBody>
          <a:bodyPr/>
          <a:lstStyle/>
          <a:p>
            <a:pPr algn="l" eaLnBrk="1" hangingPunct="1"/>
            <a:r>
              <a:rPr lang="en-US" altLang="zh-CN" sz="3200" b="1" dirty="0">
                <a:latin typeface="华文楷体" panose="02010600040101010101" pitchFamily="2" charset="-122"/>
                <a:ea typeface="华文楷体" panose="02010600040101010101" pitchFamily="2" charset="-122"/>
              </a:rPr>
              <a:t>4</a:t>
            </a:r>
            <a:r>
              <a:rPr lang="zh-CN" altLang="en-US" sz="3200" b="1" dirty="0">
                <a:latin typeface="华文楷体" panose="02010600040101010101" pitchFamily="2" charset="-122"/>
                <a:ea typeface="华文楷体" panose="02010600040101010101" pitchFamily="2" charset="-122"/>
              </a:rPr>
              <a:t>、格点的总体称为布喇菲点阵或者布喇菲格子</a:t>
            </a:r>
            <a:endParaRPr lang="zh-CN" altLang="en-US" dirty="0">
              <a:latin typeface="华文楷体" panose="02010600040101010101" pitchFamily="2" charset="-122"/>
              <a:ea typeface="华文楷体" panose="02010600040101010101" pitchFamily="2" charset="-122"/>
            </a:endParaRPr>
          </a:p>
        </p:txBody>
      </p:sp>
      <p:sp>
        <p:nvSpPr>
          <p:cNvPr id="60419" name="Rectangle 3">
            <a:extLst>
              <a:ext uri="{FF2B5EF4-FFF2-40B4-BE49-F238E27FC236}">
                <a16:creationId xmlns:a16="http://schemas.microsoft.com/office/drawing/2014/main" id="{B8B897A1-715D-4DB4-B2C5-1C25BC06123A}"/>
              </a:ext>
            </a:extLst>
          </p:cNvPr>
          <p:cNvSpPr>
            <a:spLocks noGrp="1" noChangeArrowheads="1"/>
          </p:cNvSpPr>
          <p:nvPr>
            <p:ph type="subTitle" idx="1"/>
          </p:nvPr>
        </p:nvSpPr>
        <p:spPr>
          <a:xfrm>
            <a:off x="457200" y="1828800"/>
            <a:ext cx="8458200" cy="3810000"/>
          </a:xfrm>
        </p:spPr>
        <p:txBody>
          <a:bodyPr/>
          <a:lstStyle/>
          <a:p>
            <a:pPr algn="l" eaLnBrk="1" hangingPunct="1"/>
            <a:r>
              <a:rPr lang="en-US" altLang="zh-CN" sz="2800" b="1" dirty="0">
                <a:latin typeface="华文楷体" panose="02010600040101010101" pitchFamily="2" charset="-122"/>
                <a:ea typeface="华文楷体" panose="02010600040101010101" pitchFamily="2" charset="-122"/>
              </a:rPr>
              <a:t>    </a:t>
            </a:r>
            <a:r>
              <a:rPr lang="zh-CN" altLang="en-US" sz="2800" b="1" dirty="0">
                <a:latin typeface="华文楷体" panose="02010600040101010101" pitchFamily="2" charset="-122"/>
                <a:ea typeface="华文楷体" panose="02010600040101010101" pitchFamily="2" charset="-122"/>
              </a:rPr>
              <a:t>这种格子的特点是</a:t>
            </a:r>
            <a:r>
              <a:rPr lang="zh-CN" altLang="en-US" sz="2800" b="1" dirty="0">
                <a:solidFill>
                  <a:srgbClr val="7030A0"/>
                </a:solidFill>
                <a:latin typeface="华文楷体" panose="02010600040101010101" pitchFamily="2" charset="-122"/>
                <a:ea typeface="华文楷体" panose="02010600040101010101" pitchFamily="2" charset="-122"/>
              </a:rPr>
              <a:t>每个点周围的情况都一样</a:t>
            </a:r>
            <a:r>
              <a:rPr lang="zh-CN" altLang="en-US" sz="2800" b="1" dirty="0">
                <a:latin typeface="华文楷体" panose="02010600040101010101" pitchFamily="2" charset="-122"/>
                <a:ea typeface="华文楷体" panose="02010600040101010101" pitchFamily="2" charset="-122"/>
              </a:rPr>
              <a:t>。</a:t>
            </a:r>
            <a:r>
              <a:rPr lang="zh-CN" altLang="en-US" sz="2800" b="1" dirty="0">
                <a:solidFill>
                  <a:srgbClr val="FF0000"/>
                </a:solidFill>
                <a:latin typeface="华文楷体" panose="02010600040101010101" pitchFamily="2" charset="-122"/>
                <a:ea typeface="华文楷体" panose="02010600040101010101" pitchFamily="2" charset="-122"/>
              </a:rPr>
              <a:t>如果晶体完全有同种原子构成，则原子所组成的格子就是布喇菲格子</a:t>
            </a:r>
            <a:r>
              <a:rPr lang="zh-CN" altLang="en-US" sz="2800" b="1" dirty="0">
                <a:latin typeface="华文楷体" panose="02010600040101010101" pitchFamily="2" charset="-122"/>
                <a:ea typeface="华文楷体" panose="02010600040101010101" pitchFamily="2" charset="-122"/>
              </a:rPr>
              <a:t>，和格点组成的格子结构完全相同。如果晶体的基元是由两种或两种以上的原子构成，则每个基元中，相应的同种原子各构成和格点结构完全相同的网格，称为子晶格，它们相对位移而形成</a:t>
            </a:r>
            <a:r>
              <a:rPr lang="zh-CN" altLang="en-US" sz="2800" b="1" dirty="0">
                <a:solidFill>
                  <a:srgbClr val="FF0000"/>
                </a:solidFill>
                <a:latin typeface="华文楷体" panose="02010600040101010101" pitchFamily="2" charset="-122"/>
                <a:ea typeface="华文楷体" panose="02010600040101010101" pitchFamily="2" charset="-122"/>
              </a:rPr>
              <a:t>复式格子</a:t>
            </a:r>
            <a:r>
              <a:rPr lang="zh-CN" altLang="en-US" sz="2800" b="1" dirty="0">
                <a:latin typeface="华文楷体" panose="02010600040101010101" pitchFamily="2" charset="-122"/>
                <a:ea typeface="华文楷体" panose="02010600040101010101" pitchFamily="2" charset="-122"/>
              </a:rPr>
              <a:t>。显然，复式格子是由若干相同结构的子晶格相互位移套构而成。</a:t>
            </a:r>
            <a:r>
              <a:rPr lang="zh-CN" altLang="en-US" sz="2800" dirty="0">
                <a:latin typeface="华文楷体" panose="02010600040101010101" pitchFamily="2" charset="-122"/>
                <a:ea typeface="华文楷体" panose="02010600040101010101" pitchFamily="2" charset="-122"/>
              </a:rPr>
              <a:t>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60418">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6041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418" grpId="0" build="p" autoUpdateAnimBg="0"/>
      <p:bldP spid="60419" grpId="0" build="p" bldLvl="2" autoUpdateAnimBg="0"/>
    </p:bldLst>
  </p:timing>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795" name="Text Box 3">
            <a:extLst>
              <a:ext uri="{FF2B5EF4-FFF2-40B4-BE49-F238E27FC236}">
                <a16:creationId xmlns:a16="http://schemas.microsoft.com/office/drawing/2014/main" id="{71C24984-44DD-4041-8080-C58D4ECEDBDB}"/>
              </a:ext>
            </a:extLst>
          </p:cNvPr>
          <p:cNvSpPr txBox="1">
            <a:spLocks noChangeArrowheads="1"/>
          </p:cNvSpPr>
          <p:nvPr/>
        </p:nvSpPr>
        <p:spPr bwMode="auto">
          <a:xfrm>
            <a:off x="533400" y="457200"/>
            <a:ext cx="8610600" cy="2282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endParaRPr kumimoji="1" lang="en-US" altLang="zh-CN" sz="2400">
              <a:latin typeface="Times New Roman" panose="02020603050405020304" pitchFamily="18" charset="0"/>
            </a:endParaRPr>
          </a:p>
          <a:p>
            <a:pPr eaLnBrk="1" hangingPunct="1">
              <a:spcBef>
                <a:spcPct val="50000"/>
              </a:spcBef>
              <a:buFontTx/>
              <a:buNone/>
            </a:pPr>
            <a:r>
              <a:rPr kumimoji="1" lang="en-US" altLang="zh-CN" sz="2400">
                <a:latin typeface="Times New Roman" panose="02020603050405020304" pitchFamily="18" charset="0"/>
              </a:rPr>
              <a:t/>
            </a:r>
            <a:br>
              <a:rPr kumimoji="1" lang="en-US" altLang="zh-CN" sz="2400">
                <a:latin typeface="Times New Roman" panose="02020603050405020304" pitchFamily="18" charset="0"/>
              </a:rPr>
            </a:br>
            <a:endParaRPr kumimoji="1" lang="en-US" altLang="zh-CN" sz="2400">
              <a:latin typeface="Times New Roman" panose="02020603050405020304" pitchFamily="18" charset="0"/>
            </a:endParaRPr>
          </a:p>
          <a:p>
            <a:pPr eaLnBrk="1" hangingPunct="1">
              <a:spcBef>
                <a:spcPct val="50000"/>
              </a:spcBef>
              <a:buFontTx/>
              <a:buNone/>
            </a:pPr>
            <a:r>
              <a:rPr kumimoji="1" lang="en-US" altLang="zh-CN" sz="2400">
                <a:latin typeface="Times New Roman" panose="02020603050405020304" pitchFamily="18" charset="0"/>
              </a:rPr>
              <a:t/>
            </a:r>
            <a:br>
              <a:rPr kumimoji="1" lang="en-US" altLang="zh-CN" sz="2400">
                <a:latin typeface="Times New Roman" panose="02020603050405020304" pitchFamily="18" charset="0"/>
              </a:rPr>
            </a:br>
            <a:endParaRPr kumimoji="1" lang="en-US" altLang="zh-CN" sz="2400">
              <a:latin typeface="Times New Roman" panose="02020603050405020304" pitchFamily="18" charset="0"/>
            </a:endParaRPr>
          </a:p>
        </p:txBody>
      </p:sp>
      <p:pic>
        <p:nvPicPr>
          <p:cNvPr id="33796" name="Picture 4" descr="10_1">
            <a:extLst>
              <a:ext uri="{FF2B5EF4-FFF2-40B4-BE49-F238E27FC236}">
                <a16:creationId xmlns:a16="http://schemas.microsoft.com/office/drawing/2014/main" id="{773CDB7D-4D5C-4C36-8A0C-45AAE59AC1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3886200"/>
            <a:ext cx="7162800" cy="2066925"/>
          </a:xfrm>
          <a:prstGeom prst="rect">
            <a:avLst/>
          </a:prstGeom>
          <a:noFill/>
          <a:ln w="57150" cmpd="thinThick">
            <a:solidFill>
              <a:srgbClr val="FF00FF"/>
            </a:solidFill>
            <a:miter lim="800000"/>
            <a:headEnd/>
            <a:tailEnd/>
          </a:ln>
          <a:extLst>
            <a:ext uri="{909E8E84-426E-40DD-AFC4-6F175D3DCCD1}">
              <a14:hiddenFill xmlns:a14="http://schemas.microsoft.com/office/drawing/2010/main">
                <a:solidFill>
                  <a:srgbClr val="FFFFFF"/>
                </a:solidFill>
              </a14:hiddenFill>
            </a:ext>
          </a:extLst>
        </p:spPr>
      </p:pic>
      <p:sp>
        <p:nvSpPr>
          <p:cNvPr id="33797" name="Rectangle 5">
            <a:extLst>
              <a:ext uri="{FF2B5EF4-FFF2-40B4-BE49-F238E27FC236}">
                <a16:creationId xmlns:a16="http://schemas.microsoft.com/office/drawing/2014/main" id="{FF9216D9-6C6F-499D-9EA3-29520A49CCD2}"/>
              </a:ext>
            </a:extLst>
          </p:cNvPr>
          <p:cNvSpPr>
            <a:spLocks noChangeArrowheads="1"/>
          </p:cNvSpPr>
          <p:nvPr/>
        </p:nvSpPr>
        <p:spPr bwMode="auto">
          <a:xfrm>
            <a:off x="2514600" y="2530475"/>
            <a:ext cx="3114675" cy="457200"/>
          </a:xfrm>
          <a:prstGeom prst="rect">
            <a:avLst/>
          </a:prstGeom>
          <a:solidFill>
            <a:srgbClr val="66FF33"/>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zh-CN" altLang="en-US" sz="2400" b="1">
                <a:solidFill>
                  <a:srgbClr val="FF3300"/>
                </a:solidFill>
                <a:latin typeface="Times New Roman" panose="02020603050405020304" pitchFamily="18" charset="0"/>
              </a:rPr>
              <a:t>晶体结构＝基元</a:t>
            </a:r>
            <a:r>
              <a:rPr kumimoji="1" lang="en-US" altLang="zh-CN" sz="2400" b="1">
                <a:solidFill>
                  <a:srgbClr val="FF3300"/>
                </a:solidFill>
                <a:latin typeface="Times New Roman" panose="02020603050405020304" pitchFamily="18" charset="0"/>
              </a:rPr>
              <a:t>+</a:t>
            </a:r>
            <a:r>
              <a:rPr kumimoji="1" lang="zh-CN" altLang="en-US" sz="2400" b="1">
                <a:solidFill>
                  <a:srgbClr val="FF3300"/>
                </a:solidFill>
                <a:latin typeface="Times New Roman" panose="02020603050405020304" pitchFamily="18" charset="0"/>
              </a:rPr>
              <a:t>晶格</a:t>
            </a:r>
            <a:endParaRPr kumimoji="1" lang="zh-CN" altLang="en-US" sz="2400">
              <a:latin typeface="Times New Roman" panose="02020603050405020304" pitchFamily="18" charset="0"/>
            </a:endParaRPr>
          </a:p>
        </p:txBody>
      </p:sp>
      <p:sp>
        <p:nvSpPr>
          <p:cNvPr id="33798" name="Rectangle 6">
            <a:extLst>
              <a:ext uri="{FF2B5EF4-FFF2-40B4-BE49-F238E27FC236}">
                <a16:creationId xmlns:a16="http://schemas.microsoft.com/office/drawing/2014/main" id="{8CF658EE-E606-469F-ACDB-2A3697FCE313}"/>
              </a:ext>
            </a:extLst>
          </p:cNvPr>
          <p:cNvSpPr>
            <a:spLocks noChangeArrowheads="1"/>
          </p:cNvSpPr>
          <p:nvPr/>
        </p:nvSpPr>
        <p:spPr bwMode="auto">
          <a:xfrm>
            <a:off x="381000" y="249238"/>
            <a:ext cx="7575550" cy="457200"/>
          </a:xfrm>
          <a:prstGeom prst="rect">
            <a:avLst/>
          </a:prstGeom>
          <a:solidFill>
            <a:srgbClr val="FFFF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en-US" altLang="zh-CN" sz="2400">
                <a:latin typeface="Times New Roman" panose="02020603050405020304" pitchFamily="18" charset="0"/>
              </a:rPr>
              <a:t>       </a:t>
            </a:r>
            <a:r>
              <a:rPr kumimoji="1" lang="zh-CN" altLang="en-US" sz="2400">
                <a:solidFill>
                  <a:srgbClr val="080912"/>
                </a:solidFill>
                <a:latin typeface="Times New Roman" panose="02020603050405020304" pitchFamily="18" charset="0"/>
              </a:rPr>
              <a:t>点阵中  每一个点－－－－－－一个原子或原子团。</a:t>
            </a:r>
          </a:p>
        </p:txBody>
      </p:sp>
      <p:sp>
        <p:nvSpPr>
          <p:cNvPr id="33799" name="Text Box 7">
            <a:extLst>
              <a:ext uri="{FF2B5EF4-FFF2-40B4-BE49-F238E27FC236}">
                <a16:creationId xmlns:a16="http://schemas.microsoft.com/office/drawing/2014/main" id="{A1A0CC40-7629-48A2-8A40-C2C737518A61}"/>
              </a:ext>
            </a:extLst>
          </p:cNvPr>
          <p:cNvSpPr txBox="1">
            <a:spLocks noChangeArrowheads="1"/>
          </p:cNvSpPr>
          <p:nvPr/>
        </p:nvSpPr>
        <p:spPr bwMode="auto">
          <a:xfrm>
            <a:off x="533400" y="3048000"/>
            <a:ext cx="86106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en-US" altLang="zh-CN" sz="2400">
                <a:latin typeface="Times New Roman" panose="02020603050405020304" pitchFamily="18" charset="0"/>
              </a:rPr>
              <a:t>       </a:t>
            </a:r>
            <a:r>
              <a:rPr kumimoji="1" lang="zh-CN" altLang="en-US" sz="2400">
                <a:solidFill>
                  <a:srgbClr val="080912"/>
                </a:solidFill>
                <a:latin typeface="Times New Roman" panose="02020603050405020304" pitchFamily="18" charset="0"/>
              </a:rPr>
              <a:t>每个格点在几何上等价（即周围情况相同），这种晶格称为</a:t>
            </a:r>
            <a:r>
              <a:rPr kumimoji="1" lang="zh-CN" altLang="en-US" sz="2400" b="1">
                <a:solidFill>
                  <a:srgbClr val="FF3300"/>
                </a:solidFill>
                <a:latin typeface="Times New Roman" panose="02020603050405020304" pitchFamily="18" charset="0"/>
              </a:rPr>
              <a:t>布喇菲晶格</a:t>
            </a:r>
            <a:r>
              <a:rPr kumimoji="1" lang="zh-CN" altLang="en-US" sz="2400">
                <a:latin typeface="Times New Roman" panose="02020603050405020304" pitchFamily="18" charset="0"/>
              </a:rPr>
              <a:t>。</a:t>
            </a:r>
          </a:p>
        </p:txBody>
      </p:sp>
      <p:sp>
        <p:nvSpPr>
          <p:cNvPr id="33800" name="Text Box 8">
            <a:extLst>
              <a:ext uri="{FF2B5EF4-FFF2-40B4-BE49-F238E27FC236}">
                <a16:creationId xmlns:a16="http://schemas.microsoft.com/office/drawing/2014/main" id="{B87668C4-7D8D-408F-A2F4-5B15CDA370ED}"/>
              </a:ext>
            </a:extLst>
          </p:cNvPr>
          <p:cNvSpPr txBox="1">
            <a:spLocks noChangeArrowheads="1"/>
          </p:cNvSpPr>
          <p:nvPr/>
        </p:nvSpPr>
        <p:spPr bwMode="auto">
          <a:xfrm>
            <a:off x="381000" y="1905000"/>
            <a:ext cx="5562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zh-CN" altLang="en-US" sz="2400">
                <a:solidFill>
                  <a:srgbClr val="080912"/>
                </a:solidFill>
                <a:latin typeface="Times New Roman" panose="02020603050405020304" pitchFamily="18" charset="0"/>
              </a:rPr>
              <a:t>晶体结构，格点，基元三者的关系：</a:t>
            </a:r>
          </a:p>
        </p:txBody>
      </p:sp>
      <p:sp>
        <p:nvSpPr>
          <p:cNvPr id="33801" name="Text Box 9">
            <a:extLst>
              <a:ext uri="{FF2B5EF4-FFF2-40B4-BE49-F238E27FC236}">
                <a16:creationId xmlns:a16="http://schemas.microsoft.com/office/drawing/2014/main" id="{509DBB1F-0EDB-438D-A497-5E4E1A827DA5}"/>
              </a:ext>
            </a:extLst>
          </p:cNvPr>
          <p:cNvSpPr txBox="1">
            <a:spLocks noChangeArrowheads="1"/>
          </p:cNvSpPr>
          <p:nvPr/>
        </p:nvSpPr>
        <p:spPr bwMode="auto">
          <a:xfrm>
            <a:off x="304800" y="914400"/>
            <a:ext cx="8001000" cy="822325"/>
          </a:xfrm>
          <a:prstGeom prst="rect">
            <a:avLst/>
          </a:prstGeom>
          <a:solidFill>
            <a:srgbClr val="FF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en-US" altLang="zh-CN" sz="2400">
                <a:latin typeface="Times New Roman" panose="02020603050405020304" pitchFamily="18" charset="0"/>
              </a:rPr>
              <a:t>        </a:t>
            </a:r>
            <a:r>
              <a:rPr kumimoji="1" lang="zh-CN" altLang="en-US" sz="2400">
                <a:solidFill>
                  <a:srgbClr val="080912"/>
                </a:solidFill>
                <a:latin typeface="Times New Roman" panose="02020603050405020304" pitchFamily="18" charset="0"/>
              </a:rPr>
              <a:t>原子或原子团－－－－基本单元，简称</a:t>
            </a:r>
            <a:r>
              <a:rPr kumimoji="1" lang="zh-CN" altLang="en-US" sz="2400" b="1">
                <a:solidFill>
                  <a:srgbClr val="FF3300"/>
                </a:solidFill>
                <a:latin typeface="Times New Roman" panose="02020603050405020304" pitchFamily="18" charset="0"/>
              </a:rPr>
              <a:t>基元</a:t>
            </a:r>
            <a:r>
              <a:rPr kumimoji="1" lang="zh-CN" altLang="en-US" sz="2400">
                <a:solidFill>
                  <a:srgbClr val="080912"/>
                </a:solidFill>
                <a:latin typeface="Times New Roman" panose="02020603050405020304" pitchFamily="18" charset="0"/>
              </a:rPr>
              <a:t>。基元的代表点是晶格的</a:t>
            </a:r>
            <a:r>
              <a:rPr kumimoji="1" lang="zh-CN" altLang="en-US" sz="2400" b="1">
                <a:solidFill>
                  <a:srgbClr val="FF3300"/>
                </a:solidFill>
                <a:latin typeface="Times New Roman" panose="02020603050405020304" pitchFamily="18" charset="0"/>
              </a:rPr>
              <a:t>格点</a:t>
            </a:r>
            <a:r>
              <a:rPr kumimoji="1" lang="zh-CN" altLang="en-US" sz="2400">
                <a:solidFill>
                  <a:srgbClr val="080912"/>
                </a:solidFill>
                <a:latin typeface="Times New Roman" panose="02020603050405020304" pitchFamily="18" charset="0"/>
              </a:rPr>
              <a:t>。</a:t>
            </a:r>
          </a:p>
        </p:txBody>
      </p:sp>
    </p:spTree>
  </p:cSld>
  <p:clrMapOvr>
    <a:masterClrMapping/>
  </p:clrMapOvr>
  <p:transition spd="slow">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33798"/>
                                        </p:tgtEl>
                                        <p:attrNameLst>
                                          <p:attrName>style.visibility</p:attrName>
                                        </p:attrNameLst>
                                      </p:cBhvr>
                                      <p:to>
                                        <p:strVal val="visible"/>
                                      </p:to>
                                    </p:set>
                                    <p:animEffect transition="in" filter="blinds(horizontal)">
                                      <p:cBhvr>
                                        <p:cTn id="7" dur="500"/>
                                        <p:tgtEl>
                                          <p:spTgt spid="3379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33801"/>
                                        </p:tgtEl>
                                        <p:attrNameLst>
                                          <p:attrName>style.visibility</p:attrName>
                                        </p:attrNameLst>
                                      </p:cBhvr>
                                      <p:to>
                                        <p:strVal val="visible"/>
                                      </p:to>
                                    </p:set>
                                    <p:animEffect transition="in" filter="blinds(horizontal)">
                                      <p:cBhvr>
                                        <p:cTn id="12" dur="500"/>
                                        <p:tgtEl>
                                          <p:spTgt spid="3380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33800"/>
                                        </p:tgtEl>
                                        <p:attrNameLst>
                                          <p:attrName>style.visibility</p:attrName>
                                        </p:attrNameLst>
                                      </p:cBhvr>
                                      <p:to>
                                        <p:strVal val="visible"/>
                                      </p:to>
                                    </p:set>
                                    <p:animEffect transition="in" filter="blinds(horizontal)">
                                      <p:cBhvr>
                                        <p:cTn id="17" dur="500"/>
                                        <p:tgtEl>
                                          <p:spTgt spid="33800"/>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33797"/>
                                        </p:tgtEl>
                                        <p:attrNameLst>
                                          <p:attrName>style.visibility</p:attrName>
                                        </p:attrNameLst>
                                      </p:cBhvr>
                                      <p:to>
                                        <p:strVal val="visible"/>
                                      </p:to>
                                    </p:set>
                                    <p:animEffect transition="in" filter="blinds(horizontal)">
                                      <p:cBhvr>
                                        <p:cTn id="22" dur="500"/>
                                        <p:tgtEl>
                                          <p:spTgt spid="33797"/>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33799"/>
                                        </p:tgtEl>
                                        <p:attrNameLst>
                                          <p:attrName>style.visibility</p:attrName>
                                        </p:attrNameLst>
                                      </p:cBhvr>
                                      <p:to>
                                        <p:strVal val="visible"/>
                                      </p:to>
                                    </p:set>
                                    <p:animEffect transition="in" filter="blinds(horizontal)">
                                      <p:cBhvr>
                                        <p:cTn id="27" dur="500"/>
                                        <p:tgtEl>
                                          <p:spTgt spid="33799"/>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nodeType="clickEffect">
                                  <p:stCondLst>
                                    <p:cond delay="0"/>
                                  </p:stCondLst>
                                  <p:childTnLst>
                                    <p:set>
                                      <p:cBhvr>
                                        <p:cTn id="31" dur="1" fill="hold">
                                          <p:stCondLst>
                                            <p:cond delay="0"/>
                                          </p:stCondLst>
                                        </p:cTn>
                                        <p:tgtEl>
                                          <p:spTgt spid="33796"/>
                                        </p:tgtEl>
                                        <p:attrNameLst>
                                          <p:attrName>style.visibility</p:attrName>
                                        </p:attrNameLst>
                                      </p:cBhvr>
                                      <p:to>
                                        <p:strVal val="visible"/>
                                      </p:to>
                                    </p:set>
                                    <p:animEffect transition="in" filter="blinds(horizontal)">
                                      <p:cBhvr>
                                        <p:cTn id="32" dur="500"/>
                                        <p:tgtEl>
                                          <p:spTgt spid="33796"/>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nodeType="clickEffect">
                                  <p:stCondLst>
                                    <p:cond delay="0"/>
                                  </p:stCondLst>
                                  <p:childTnLst>
                                    <p:set>
                                      <p:cBhvr>
                                        <p:cTn id="36" dur="1" fill="hold">
                                          <p:stCondLst>
                                            <p:cond delay="0"/>
                                          </p:stCondLst>
                                        </p:cTn>
                                        <p:tgtEl>
                                          <p:spTgt spid="33795"/>
                                        </p:tgtEl>
                                        <p:attrNameLst>
                                          <p:attrName>style.visibility</p:attrName>
                                        </p:attrNameLst>
                                      </p:cBhvr>
                                      <p:to>
                                        <p:strVal val="visible"/>
                                      </p:to>
                                    </p:set>
                                    <p:animEffect transition="in" filter="blinds(horizontal)">
                                      <p:cBhvr>
                                        <p:cTn id="37" dur="500"/>
                                        <p:tgtEl>
                                          <p:spTgt spid="337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7346" name="Rectangle 2">
            <a:extLst>
              <a:ext uri="{FF2B5EF4-FFF2-40B4-BE49-F238E27FC236}">
                <a16:creationId xmlns:a16="http://schemas.microsoft.com/office/drawing/2014/main" id="{03EF0D63-1410-4E07-AFA7-1C11D553132F}"/>
              </a:ext>
            </a:extLst>
          </p:cNvPr>
          <p:cNvSpPr>
            <a:spLocks noGrp="1" noChangeArrowheads="1"/>
          </p:cNvSpPr>
          <p:nvPr>
            <p:ph type="title"/>
          </p:nvPr>
        </p:nvSpPr>
        <p:spPr>
          <a:xfrm>
            <a:off x="419100" y="41945"/>
            <a:ext cx="8229600" cy="1143000"/>
          </a:xfrm>
        </p:spPr>
        <p:txBody>
          <a:bodyPr/>
          <a:lstStyle/>
          <a:p>
            <a:pPr algn="l" eaLnBrk="1" hangingPunct="1"/>
            <a:r>
              <a:rPr lang="zh-CN" altLang="en-US" b="1" dirty="0">
                <a:latin typeface="华文楷体" panose="02010600040101010101" pitchFamily="2" charset="-122"/>
                <a:ea typeface="华文楷体" panose="02010600040101010101" pitchFamily="2" charset="-122"/>
              </a:rPr>
              <a:t>晶格 格点和点阵</a:t>
            </a:r>
            <a:r>
              <a:rPr lang="zh-CN" altLang="en-US" dirty="0">
                <a:latin typeface="华文楷体" panose="02010600040101010101" pitchFamily="2" charset="-122"/>
                <a:ea typeface="华文楷体" panose="02010600040101010101" pitchFamily="2" charset="-122"/>
              </a:rPr>
              <a:t> </a:t>
            </a:r>
          </a:p>
        </p:txBody>
      </p:sp>
      <p:sp>
        <p:nvSpPr>
          <p:cNvPr id="49155" name="Rectangle 3">
            <a:extLst>
              <a:ext uri="{FF2B5EF4-FFF2-40B4-BE49-F238E27FC236}">
                <a16:creationId xmlns:a16="http://schemas.microsoft.com/office/drawing/2014/main" id="{C670A198-9B46-48E3-BE56-034D1934321B}"/>
              </a:ext>
            </a:extLst>
          </p:cNvPr>
          <p:cNvSpPr>
            <a:spLocks noGrp="1" noChangeArrowheads="1"/>
          </p:cNvSpPr>
          <p:nvPr>
            <p:ph type="body" idx="1"/>
          </p:nvPr>
        </p:nvSpPr>
        <p:spPr>
          <a:xfrm>
            <a:off x="76200" y="990600"/>
            <a:ext cx="8915400" cy="5287963"/>
          </a:xfrm>
        </p:spPr>
        <p:txBody>
          <a:bodyPr/>
          <a:lstStyle/>
          <a:p>
            <a:pPr eaLnBrk="1" hangingPunct="1">
              <a:lnSpc>
                <a:spcPct val="80000"/>
              </a:lnSpc>
              <a:defRPr/>
            </a:pPr>
            <a:endParaRPr lang="en-US" altLang="zh-CN" sz="1800" b="1" dirty="0">
              <a:latin typeface="华文楷体" panose="02010600040101010101" pitchFamily="2" charset="-122"/>
              <a:ea typeface="华文楷体" panose="02010600040101010101" pitchFamily="2" charset="-122"/>
            </a:endParaRPr>
          </a:p>
          <a:p>
            <a:pPr eaLnBrk="1" hangingPunct="1">
              <a:lnSpc>
                <a:spcPct val="80000"/>
              </a:lnSpc>
              <a:defRPr/>
            </a:pPr>
            <a:r>
              <a:rPr lang="zh-CN" altLang="en-US" sz="2800" b="1" dirty="0">
                <a:latin typeface="华文楷体" panose="02010600040101010101" pitchFamily="2" charset="-122"/>
                <a:ea typeface="华文楷体" panose="02010600040101010101" pitchFamily="2" charset="-122"/>
              </a:rPr>
              <a:t>晶格</a:t>
            </a:r>
            <a:r>
              <a:rPr lang="zh-CN" altLang="en-US" sz="2800" dirty="0">
                <a:latin typeface="华文楷体" panose="02010600040101010101" pitchFamily="2" charset="-122"/>
                <a:ea typeface="华文楷体" panose="02010600040101010101" pitchFamily="2" charset="-122"/>
              </a:rPr>
              <a:t>：</a:t>
            </a:r>
            <a:r>
              <a:rPr lang="zh-CN" altLang="en-US" sz="2800" b="1" dirty="0">
                <a:solidFill>
                  <a:schemeClr val="accent2"/>
                </a:solidFill>
                <a:latin typeface="华文楷体" panose="02010600040101010101" pitchFamily="2" charset="-122"/>
                <a:ea typeface="华文楷体" panose="02010600040101010101" pitchFamily="2" charset="-122"/>
              </a:rPr>
              <a:t>晶体中微粒重心，做周期性的排列所组成的骨架，称为晶格</a:t>
            </a:r>
            <a:r>
              <a:rPr lang="zh-CN" altLang="en-US" sz="2800" dirty="0">
                <a:latin typeface="华文楷体" panose="02010600040101010101" pitchFamily="2" charset="-122"/>
                <a:ea typeface="华文楷体" panose="02010600040101010101" pitchFamily="2" charset="-122"/>
              </a:rPr>
              <a:t>。</a:t>
            </a:r>
          </a:p>
          <a:p>
            <a:pPr eaLnBrk="1" hangingPunct="1">
              <a:lnSpc>
                <a:spcPct val="80000"/>
              </a:lnSpc>
              <a:defRPr/>
            </a:pPr>
            <a:r>
              <a:rPr lang="zh-CN" altLang="en-US" sz="2800" dirty="0">
                <a:latin typeface="华文楷体" panose="02010600040101010101" pitchFamily="2" charset="-122"/>
                <a:ea typeface="华文楷体" panose="02010600040101010101" pitchFamily="2" charset="-122"/>
              </a:rPr>
              <a:t>微粒重心所处的位置称为</a:t>
            </a:r>
            <a:r>
              <a:rPr lang="zh-CN" altLang="en-US" sz="2800" b="1" dirty="0">
                <a:latin typeface="华文楷体" panose="02010600040101010101" pitchFamily="2" charset="-122"/>
                <a:ea typeface="华文楷体" panose="02010600040101010101" pitchFamily="2" charset="-122"/>
              </a:rPr>
              <a:t>晶格的格点</a:t>
            </a:r>
            <a:r>
              <a:rPr lang="zh-CN" altLang="en-US" sz="2800" dirty="0">
                <a:latin typeface="华文楷体" panose="02010600040101010101" pitchFamily="2" charset="-122"/>
                <a:ea typeface="华文楷体" panose="02010600040101010101" pitchFamily="2" charset="-122"/>
              </a:rPr>
              <a:t>（或结点）。</a:t>
            </a:r>
          </a:p>
          <a:p>
            <a:pPr eaLnBrk="1" hangingPunct="1">
              <a:lnSpc>
                <a:spcPct val="80000"/>
              </a:lnSpc>
              <a:defRPr/>
            </a:pPr>
            <a:r>
              <a:rPr lang="zh-CN" altLang="en-US" sz="2800" b="1" dirty="0">
                <a:solidFill>
                  <a:schemeClr val="accent2"/>
                </a:solidFill>
                <a:latin typeface="华文楷体" panose="02010600040101010101" pitchFamily="2" charset="-122"/>
                <a:ea typeface="华文楷体" panose="02010600040101010101" pitchFamily="2" charset="-122"/>
              </a:rPr>
              <a:t>格点的总体称为点阵</a:t>
            </a:r>
            <a:r>
              <a:rPr lang="zh-CN" altLang="en-US" sz="2800" dirty="0">
                <a:latin typeface="华文楷体" panose="02010600040101010101" pitchFamily="2" charset="-122"/>
                <a:ea typeface="华文楷体" panose="02010600040101010101" pitchFamily="2" charset="-122"/>
              </a:rPr>
              <a:t>。</a:t>
            </a:r>
          </a:p>
          <a:p>
            <a:pPr eaLnBrk="1" hangingPunct="1">
              <a:lnSpc>
                <a:spcPct val="80000"/>
              </a:lnSpc>
              <a:defRPr/>
            </a:pPr>
            <a:r>
              <a:rPr lang="zh-CN" altLang="en-US" sz="2800" dirty="0">
                <a:latin typeface="华文楷体" panose="02010600040101010101" pitchFamily="2" charset="-122"/>
                <a:ea typeface="华文楷体" panose="02010600040101010101" pitchFamily="2" charset="-122"/>
              </a:rPr>
              <a:t>整个晶体的结构，可看成是由格点沿空间</a:t>
            </a:r>
            <a:r>
              <a:rPr lang="zh-CN" altLang="en-US" sz="2800" b="1" dirty="0">
                <a:solidFill>
                  <a:srgbClr val="FF0000"/>
                </a:solidFill>
                <a:latin typeface="华文楷体" panose="02010600040101010101" pitchFamily="2" charset="-122"/>
                <a:ea typeface="华文楷体" panose="02010600040101010101" pitchFamily="2" charset="-122"/>
              </a:rPr>
              <a:t>三个</a:t>
            </a:r>
            <a:r>
              <a:rPr lang="zh-CN" altLang="en-US" sz="2800" dirty="0">
                <a:latin typeface="华文楷体" panose="02010600040101010101" pitchFamily="2" charset="-122"/>
                <a:ea typeface="华文楷体" panose="02010600040101010101" pitchFamily="2" charset="-122"/>
              </a:rPr>
              <a:t>不同方向，</a:t>
            </a:r>
          </a:p>
          <a:p>
            <a:pPr eaLnBrk="1" hangingPunct="1">
              <a:lnSpc>
                <a:spcPct val="80000"/>
              </a:lnSpc>
              <a:buFontTx/>
              <a:buNone/>
              <a:defRPr/>
            </a:pPr>
            <a:r>
              <a:rPr lang="zh-CN" altLang="en-US" sz="2800" dirty="0">
                <a:latin typeface="华文楷体" panose="02010600040101010101" pitchFamily="2" charset="-122"/>
                <a:ea typeface="华文楷体" panose="02010600040101010101" pitchFamily="2" charset="-122"/>
              </a:rPr>
              <a:t>     </a:t>
            </a:r>
            <a:r>
              <a:rPr lang="zh-CN" altLang="en-US" sz="2800" b="1" dirty="0">
                <a:solidFill>
                  <a:srgbClr val="FF0000"/>
                </a:solidFill>
                <a:latin typeface="华文楷体" panose="02010600040101010101" pitchFamily="2" charset="-122"/>
                <a:ea typeface="华文楷体" panose="02010600040101010101" pitchFamily="2" charset="-122"/>
              </a:rPr>
              <a:t>各自</a:t>
            </a:r>
            <a:r>
              <a:rPr lang="zh-CN" altLang="en-US" sz="2800" dirty="0">
                <a:latin typeface="华文楷体" panose="02010600040101010101" pitchFamily="2" charset="-122"/>
                <a:ea typeface="华文楷体" panose="02010600040101010101" pitchFamily="2" charset="-122"/>
              </a:rPr>
              <a:t>按一定距离</a:t>
            </a:r>
            <a:r>
              <a:rPr lang="zh-CN" altLang="en-US" sz="2800" b="1" dirty="0">
                <a:solidFill>
                  <a:srgbClr val="C00000"/>
                </a:solidFill>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rPr>
              <a:t>周期性平移</a:t>
            </a:r>
            <a:r>
              <a:rPr lang="zh-CN" altLang="en-US" sz="2800" dirty="0">
                <a:latin typeface="华文楷体" panose="02010600040101010101" pitchFamily="2" charset="-122"/>
                <a:ea typeface="华文楷体" panose="02010600040101010101" pitchFamily="2" charset="-122"/>
              </a:rPr>
              <a:t>而构成。每个平移的距离称为</a:t>
            </a:r>
            <a:r>
              <a:rPr lang="zh-CN" altLang="en-US" sz="2800" b="1" dirty="0">
                <a:solidFill>
                  <a:srgbClr val="C00000"/>
                </a:solidFill>
                <a:latin typeface="华文楷体" panose="02010600040101010101" pitchFamily="2" charset="-122"/>
                <a:ea typeface="华文楷体" panose="02010600040101010101" pitchFamily="2" charset="-122"/>
              </a:rPr>
              <a:t>周期</a:t>
            </a:r>
            <a:r>
              <a:rPr lang="zh-CN" altLang="en-US" sz="2800" dirty="0">
                <a:latin typeface="华文楷体" panose="02010600040101010101" pitchFamily="2" charset="-122"/>
                <a:ea typeface="华文楷体" panose="02010600040101010101" pitchFamily="2" charset="-122"/>
              </a:rPr>
              <a:t>。在某一特定方向上有一定周期，在不同方向上周期不一定相同。</a:t>
            </a:r>
          </a:p>
          <a:p>
            <a:pPr eaLnBrk="1" hangingPunct="1">
              <a:lnSpc>
                <a:spcPct val="80000"/>
              </a:lnSpc>
              <a:defRPr/>
            </a:pPr>
            <a:r>
              <a:rPr lang="zh-CN" altLang="en-US" sz="2800" dirty="0">
                <a:latin typeface="华文楷体" panose="02010600040101010101" pitchFamily="2" charset="-122"/>
                <a:ea typeface="华文楷体" panose="02010600040101010101" pitchFamily="2" charset="-122"/>
              </a:rPr>
              <a:t>晶体通常被认为具有周期性和对称性，其中周期性最为本质。</a:t>
            </a:r>
            <a:r>
              <a:rPr lang="zh-CN" altLang="en-US" sz="2800" b="1" dirty="0">
                <a:solidFill>
                  <a:srgbClr val="7030A0"/>
                </a:solidFill>
                <a:latin typeface="华文楷体" panose="02010600040101010101" pitchFamily="2" charset="-122"/>
                <a:ea typeface="华文楷体" panose="02010600040101010101" pitchFamily="2" charset="-122"/>
              </a:rPr>
              <a:t>对称性其实质是来源于周期性</a:t>
            </a:r>
            <a:r>
              <a:rPr lang="zh-CN" altLang="en-US" sz="2800" dirty="0">
                <a:latin typeface="华文楷体" panose="02010600040101010101" pitchFamily="2" charset="-122"/>
                <a:ea typeface="华文楷体" panose="02010600040101010101" pitchFamily="2" charset="-122"/>
              </a:rPr>
              <a:t>。故</a:t>
            </a:r>
            <a:r>
              <a:rPr lang="zh-CN" altLang="en-US" sz="2800" b="1" i="1" dirty="0">
                <a:solidFill>
                  <a:srgbClr val="FF0000"/>
                </a:solidFill>
                <a:latin typeface="华文楷体" panose="02010600040101010101" pitchFamily="2" charset="-122"/>
                <a:ea typeface="华文楷体" panose="02010600040101010101" pitchFamily="2" charset="-122"/>
              </a:rPr>
              <a:t>周期性是最为基本的对称性，即“平移对称性”</a:t>
            </a:r>
            <a:r>
              <a:rPr lang="zh-CN" altLang="en-US" sz="2800" dirty="0">
                <a:latin typeface="华文楷体" panose="02010600040101010101" pitchFamily="2" charset="-122"/>
                <a:ea typeface="华文楷体" panose="02010600040101010101" pitchFamily="2" charset="-122"/>
              </a:rPr>
              <a:t>（当然，有更为复杂或多样的对称性，但周期性或平移对称性是共同的）。</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a:extLst>
              <a:ext uri="{FF2B5EF4-FFF2-40B4-BE49-F238E27FC236}">
                <a16:creationId xmlns:a16="http://schemas.microsoft.com/office/drawing/2014/main" id="{3AC0AF6F-DA2C-4114-993B-89CE77955F62}"/>
              </a:ext>
            </a:extLst>
          </p:cNvPr>
          <p:cNvSpPr>
            <a:spLocks noChangeArrowheads="1"/>
          </p:cNvSpPr>
          <p:nvPr/>
        </p:nvSpPr>
        <p:spPr bwMode="auto">
          <a:xfrm>
            <a:off x="3871913" y="33004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graphicFrame>
        <p:nvGraphicFramePr>
          <p:cNvPr id="34819" name="Object 3">
            <a:extLst>
              <a:ext uri="{FF2B5EF4-FFF2-40B4-BE49-F238E27FC236}">
                <a16:creationId xmlns:a16="http://schemas.microsoft.com/office/drawing/2014/main" id="{E62569DD-F42D-4BBF-87DC-FDBE21CB1B65}"/>
              </a:ext>
            </a:extLst>
          </p:cNvPr>
          <p:cNvGraphicFramePr>
            <a:graphicFrameLocks noChangeAspect="1"/>
          </p:cNvGraphicFramePr>
          <p:nvPr/>
        </p:nvGraphicFramePr>
        <p:xfrm>
          <a:off x="2667000" y="3543300"/>
          <a:ext cx="355600" cy="431800"/>
        </p:xfrm>
        <a:graphic>
          <a:graphicData uri="http://schemas.openxmlformats.org/presentationml/2006/ole">
            <mc:AlternateContent xmlns:mc="http://schemas.openxmlformats.org/markup-compatibility/2006">
              <mc:Choice xmlns:v="urn:schemas-microsoft-com:vml" Requires="v">
                <p:oleObj spid="_x0000_s58632" r:id="rId3" imgW="177569" imgH="215619" progId="Equation.3">
                  <p:embed/>
                </p:oleObj>
              </mc:Choice>
              <mc:Fallback>
                <p:oleObj r:id="rId3" imgW="177569" imgH="215619" progId="Equation.3">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7000" y="3543300"/>
                        <a:ext cx="35560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2" name="Group 4">
            <a:extLst>
              <a:ext uri="{FF2B5EF4-FFF2-40B4-BE49-F238E27FC236}">
                <a16:creationId xmlns:a16="http://schemas.microsoft.com/office/drawing/2014/main" id="{178668BB-28D8-4ED5-AAC7-91DC03D150EC}"/>
              </a:ext>
            </a:extLst>
          </p:cNvPr>
          <p:cNvGrpSpPr>
            <a:grpSpLocks/>
          </p:cNvGrpSpPr>
          <p:nvPr/>
        </p:nvGrpSpPr>
        <p:grpSpPr bwMode="auto">
          <a:xfrm>
            <a:off x="2209800" y="3543300"/>
            <a:ext cx="1270000" cy="457200"/>
            <a:chOff x="912" y="2208"/>
            <a:chExt cx="800" cy="288"/>
          </a:xfrm>
        </p:grpSpPr>
        <p:graphicFrame>
          <p:nvGraphicFramePr>
            <p:cNvPr id="58448" name="Object 5">
              <a:extLst>
                <a:ext uri="{FF2B5EF4-FFF2-40B4-BE49-F238E27FC236}">
                  <a16:creationId xmlns:a16="http://schemas.microsoft.com/office/drawing/2014/main" id="{85514504-3A95-45DB-A792-573BDDF753F6}"/>
                </a:ext>
              </a:extLst>
            </p:cNvPr>
            <p:cNvGraphicFramePr>
              <a:graphicFrameLocks noChangeAspect="1"/>
            </p:cNvGraphicFramePr>
            <p:nvPr/>
          </p:nvGraphicFramePr>
          <p:xfrm>
            <a:off x="912" y="2208"/>
            <a:ext cx="208" cy="272"/>
          </p:xfrm>
          <a:graphic>
            <a:graphicData uri="http://schemas.openxmlformats.org/presentationml/2006/ole">
              <mc:AlternateContent xmlns:mc="http://schemas.openxmlformats.org/markup-compatibility/2006">
                <mc:Choice xmlns:v="urn:schemas-microsoft-com:vml" Requires="v">
                  <p:oleObj spid="_x0000_s58633" r:id="rId5" imgW="164885" imgH="215619" progId="Equation.3">
                    <p:embed/>
                  </p:oleObj>
                </mc:Choice>
                <mc:Fallback>
                  <p:oleObj r:id="rId5" imgW="164885" imgH="215619" progId="Equation.3">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2" y="2208"/>
                          <a:ext cx="208" cy="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8449" name="Object 6">
              <a:extLst>
                <a:ext uri="{FF2B5EF4-FFF2-40B4-BE49-F238E27FC236}">
                  <a16:creationId xmlns:a16="http://schemas.microsoft.com/office/drawing/2014/main" id="{99501A9B-CBDF-415C-8635-A233E1EF187F}"/>
                </a:ext>
              </a:extLst>
            </p:cNvPr>
            <p:cNvGraphicFramePr>
              <a:graphicFrameLocks noChangeAspect="1"/>
            </p:cNvGraphicFramePr>
            <p:nvPr/>
          </p:nvGraphicFramePr>
          <p:xfrm>
            <a:off x="1488" y="2208"/>
            <a:ext cx="224" cy="288"/>
          </p:xfrm>
          <a:graphic>
            <a:graphicData uri="http://schemas.openxmlformats.org/presentationml/2006/ole">
              <mc:AlternateContent xmlns:mc="http://schemas.openxmlformats.org/markup-compatibility/2006">
                <mc:Choice xmlns:v="urn:schemas-microsoft-com:vml" Requires="v">
                  <p:oleObj spid="_x0000_s58634" r:id="rId7" imgW="177646" imgH="228402" progId="Equation.3">
                    <p:embed/>
                  </p:oleObj>
                </mc:Choice>
                <mc:Fallback>
                  <p:oleObj r:id="rId7" imgW="177646" imgH="228402" progId="Equation.3">
                    <p:embed/>
                    <p:pic>
                      <p:nvPicPr>
                        <p:cNvPr id="0" name="Object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488" y="2208"/>
                          <a:ext cx="22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aphicFrame>
        <p:nvGraphicFramePr>
          <p:cNvPr id="34823" name="Object 7">
            <a:extLst>
              <a:ext uri="{FF2B5EF4-FFF2-40B4-BE49-F238E27FC236}">
                <a16:creationId xmlns:a16="http://schemas.microsoft.com/office/drawing/2014/main" id="{6D69D21E-B322-4D12-AD29-FCC415825A3A}"/>
              </a:ext>
            </a:extLst>
          </p:cNvPr>
          <p:cNvGraphicFramePr>
            <a:graphicFrameLocks noChangeAspect="1"/>
          </p:cNvGraphicFramePr>
          <p:nvPr/>
        </p:nvGraphicFramePr>
        <p:xfrm>
          <a:off x="2514600" y="2057400"/>
          <a:ext cx="4343400" cy="854075"/>
        </p:xfrm>
        <a:graphic>
          <a:graphicData uri="http://schemas.openxmlformats.org/presentationml/2006/ole">
            <mc:AlternateContent xmlns:mc="http://schemas.openxmlformats.org/markup-compatibility/2006">
              <mc:Choice xmlns:v="urn:schemas-microsoft-com:vml" Requires="v">
                <p:oleObj spid="_x0000_s58635" name="Equation" r:id="rId9" imgW="1295400" imgH="254000" progId="Equation.3">
                  <p:embed/>
                </p:oleObj>
              </mc:Choice>
              <mc:Fallback>
                <p:oleObj name="Equation" r:id="rId9" imgW="1295400" imgH="254000" progId="Equation.3">
                  <p:embed/>
                  <p:pic>
                    <p:nvPicPr>
                      <p:cNvPr id="0" name="Object 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514600" y="2057400"/>
                        <a:ext cx="4343400" cy="854075"/>
                      </a:xfrm>
                      <a:prstGeom prst="rect">
                        <a:avLst/>
                      </a:prstGeom>
                      <a:solidFill>
                        <a:schemeClr val="accent1"/>
                      </a:solidFill>
                      <a:ln w="38100" cmpd="dbl">
                        <a:solidFill>
                          <a:srgbClr val="66FF33"/>
                        </a:solidFill>
                        <a:miter lim="800000"/>
                        <a:headEnd/>
                        <a:tailEnd/>
                      </a:ln>
                    </p:spPr>
                  </p:pic>
                </p:oleObj>
              </mc:Fallback>
            </mc:AlternateContent>
          </a:graphicData>
        </a:graphic>
      </p:graphicFrame>
      <p:graphicFrame>
        <p:nvGraphicFramePr>
          <p:cNvPr id="34824" name="Object 8">
            <a:extLst>
              <a:ext uri="{FF2B5EF4-FFF2-40B4-BE49-F238E27FC236}">
                <a16:creationId xmlns:a16="http://schemas.microsoft.com/office/drawing/2014/main" id="{07D3C34A-1596-4511-A476-AEA166E01BAF}"/>
              </a:ext>
            </a:extLst>
          </p:cNvPr>
          <p:cNvGraphicFramePr>
            <a:graphicFrameLocks noChangeAspect="1"/>
          </p:cNvGraphicFramePr>
          <p:nvPr/>
        </p:nvGraphicFramePr>
        <p:xfrm>
          <a:off x="2311400" y="3149600"/>
          <a:ext cx="355600" cy="431800"/>
        </p:xfrm>
        <a:graphic>
          <a:graphicData uri="http://schemas.openxmlformats.org/presentationml/2006/ole">
            <mc:AlternateContent xmlns:mc="http://schemas.openxmlformats.org/markup-compatibility/2006">
              <mc:Choice xmlns:v="urn:schemas-microsoft-com:vml" Requires="v">
                <p:oleObj spid="_x0000_s58636" r:id="rId11" imgW="177569" imgH="215619" progId="Equation.3">
                  <p:embed/>
                </p:oleObj>
              </mc:Choice>
              <mc:Fallback>
                <p:oleObj r:id="rId11" imgW="177569" imgH="215619" progId="Equation.3">
                  <p:embed/>
                  <p:pic>
                    <p:nvPicPr>
                      <p:cNvPr id="0" name="Object 8"/>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311400" y="3149600"/>
                        <a:ext cx="35560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3" name="Group 9">
            <a:extLst>
              <a:ext uri="{FF2B5EF4-FFF2-40B4-BE49-F238E27FC236}">
                <a16:creationId xmlns:a16="http://schemas.microsoft.com/office/drawing/2014/main" id="{7E519B2F-0D9F-44EB-BEAC-79429CDAF1A8}"/>
              </a:ext>
            </a:extLst>
          </p:cNvPr>
          <p:cNvGrpSpPr>
            <a:grpSpLocks/>
          </p:cNvGrpSpPr>
          <p:nvPr/>
        </p:nvGrpSpPr>
        <p:grpSpPr bwMode="auto">
          <a:xfrm>
            <a:off x="1905000" y="3124200"/>
            <a:ext cx="1244600" cy="457200"/>
            <a:chOff x="720" y="1968"/>
            <a:chExt cx="784" cy="288"/>
          </a:xfrm>
        </p:grpSpPr>
        <p:graphicFrame>
          <p:nvGraphicFramePr>
            <p:cNvPr id="58446" name="Object 10">
              <a:extLst>
                <a:ext uri="{FF2B5EF4-FFF2-40B4-BE49-F238E27FC236}">
                  <a16:creationId xmlns:a16="http://schemas.microsoft.com/office/drawing/2014/main" id="{B9F1A88A-4AA7-443C-A9D9-7D12A6334A43}"/>
                </a:ext>
              </a:extLst>
            </p:cNvPr>
            <p:cNvGraphicFramePr>
              <a:graphicFrameLocks noChangeAspect="1"/>
            </p:cNvGraphicFramePr>
            <p:nvPr/>
          </p:nvGraphicFramePr>
          <p:xfrm>
            <a:off x="720" y="1968"/>
            <a:ext cx="192" cy="272"/>
          </p:xfrm>
          <a:graphic>
            <a:graphicData uri="http://schemas.openxmlformats.org/presentationml/2006/ole">
              <mc:AlternateContent xmlns:mc="http://schemas.openxmlformats.org/markup-compatibility/2006">
                <mc:Choice xmlns:v="urn:schemas-microsoft-com:vml" Requires="v">
                  <p:oleObj spid="_x0000_s58637" r:id="rId13" imgW="152268" imgH="215713" progId="Equation.3">
                    <p:embed/>
                  </p:oleObj>
                </mc:Choice>
                <mc:Fallback>
                  <p:oleObj r:id="rId13" imgW="152268" imgH="215713" progId="Equation.3">
                    <p:embed/>
                    <p:pic>
                      <p:nvPicPr>
                        <p:cNvPr id="0" name="Object 10"/>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20" y="1968"/>
                          <a:ext cx="192" cy="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8447" name="Object 11">
              <a:extLst>
                <a:ext uri="{FF2B5EF4-FFF2-40B4-BE49-F238E27FC236}">
                  <a16:creationId xmlns:a16="http://schemas.microsoft.com/office/drawing/2014/main" id="{15DF9E66-0379-4EAE-9FD2-227FC65322C5}"/>
                </a:ext>
              </a:extLst>
            </p:cNvPr>
            <p:cNvGraphicFramePr>
              <a:graphicFrameLocks noChangeAspect="1"/>
            </p:cNvGraphicFramePr>
            <p:nvPr/>
          </p:nvGraphicFramePr>
          <p:xfrm>
            <a:off x="1296" y="1968"/>
            <a:ext cx="208" cy="288"/>
          </p:xfrm>
          <a:graphic>
            <a:graphicData uri="http://schemas.openxmlformats.org/presentationml/2006/ole">
              <mc:AlternateContent xmlns:mc="http://schemas.openxmlformats.org/markup-compatibility/2006">
                <mc:Choice xmlns:v="urn:schemas-microsoft-com:vml" Requires="v">
                  <p:oleObj spid="_x0000_s58638" r:id="rId15" imgW="165028" imgH="228501" progId="Equation.3">
                    <p:embed/>
                  </p:oleObj>
                </mc:Choice>
                <mc:Fallback>
                  <p:oleObj r:id="rId15" imgW="165028" imgH="228501" progId="Equation.3">
                    <p:embed/>
                    <p:pic>
                      <p:nvPicPr>
                        <p:cNvPr id="0" name="Object 11"/>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296" y="1968"/>
                          <a:ext cx="2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34828" name="Rectangle 12">
            <a:extLst>
              <a:ext uri="{FF2B5EF4-FFF2-40B4-BE49-F238E27FC236}">
                <a16:creationId xmlns:a16="http://schemas.microsoft.com/office/drawing/2014/main" id="{4C9433CF-9497-4B35-98C2-074B8E134931}"/>
              </a:ext>
            </a:extLst>
          </p:cNvPr>
          <p:cNvSpPr>
            <a:spLocks noChangeArrowheads="1"/>
          </p:cNvSpPr>
          <p:nvPr/>
        </p:nvSpPr>
        <p:spPr bwMode="auto">
          <a:xfrm>
            <a:off x="533400" y="914400"/>
            <a:ext cx="8305800" cy="118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en-US" altLang="zh-CN" sz="2400">
                <a:solidFill>
                  <a:srgbClr val="000000"/>
                </a:solidFill>
                <a:latin typeface="宋体" panose="02010600030101010101" pitchFamily="2" charset="-122"/>
              </a:rPr>
              <a:t>    </a:t>
            </a:r>
            <a:r>
              <a:rPr kumimoji="1" lang="zh-CN" altLang="en-US" sz="2400">
                <a:solidFill>
                  <a:srgbClr val="000000"/>
                </a:solidFill>
                <a:latin typeface="宋体" panose="02010600030101010101" pitchFamily="2" charset="-122"/>
              </a:rPr>
              <a:t>以任意格点为原点，选取三个不共面的矢量  ， ， ，矢量的长度表示在该方向的周期，则任一格点的位置矢量都可以表示为 </a:t>
            </a:r>
          </a:p>
        </p:txBody>
      </p:sp>
      <p:graphicFrame>
        <p:nvGraphicFramePr>
          <p:cNvPr id="34829" name="Object 13">
            <a:extLst>
              <a:ext uri="{FF2B5EF4-FFF2-40B4-BE49-F238E27FC236}">
                <a16:creationId xmlns:a16="http://schemas.microsoft.com/office/drawing/2014/main" id="{FE65F8D7-9937-41DF-B722-2F9F6E2A8323}"/>
              </a:ext>
            </a:extLst>
          </p:cNvPr>
          <p:cNvGraphicFramePr>
            <a:graphicFrameLocks noChangeAspect="1"/>
          </p:cNvGraphicFramePr>
          <p:nvPr/>
        </p:nvGraphicFramePr>
        <p:xfrm>
          <a:off x="7010400" y="914400"/>
          <a:ext cx="330200" cy="431800"/>
        </p:xfrm>
        <a:graphic>
          <a:graphicData uri="http://schemas.openxmlformats.org/presentationml/2006/ole">
            <mc:AlternateContent xmlns:mc="http://schemas.openxmlformats.org/markup-compatibility/2006">
              <mc:Choice xmlns:v="urn:schemas-microsoft-com:vml" Requires="v">
                <p:oleObj spid="_x0000_s58639" r:id="rId17" imgW="164885" imgH="215619" progId="Equation.3">
                  <p:embed/>
                </p:oleObj>
              </mc:Choice>
              <mc:Fallback>
                <p:oleObj r:id="rId17" imgW="164885" imgH="215619" progId="Equation.3">
                  <p:embed/>
                  <p:pic>
                    <p:nvPicPr>
                      <p:cNvPr id="0" name="Object 1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10400" y="914400"/>
                        <a:ext cx="33020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4830" name="Object 14">
            <a:extLst>
              <a:ext uri="{FF2B5EF4-FFF2-40B4-BE49-F238E27FC236}">
                <a16:creationId xmlns:a16="http://schemas.microsoft.com/office/drawing/2014/main" id="{FC62D27E-7505-486F-9C3B-1D585C9463AA}"/>
              </a:ext>
            </a:extLst>
          </p:cNvPr>
          <p:cNvGraphicFramePr>
            <a:graphicFrameLocks noChangeAspect="1"/>
          </p:cNvGraphicFramePr>
          <p:nvPr/>
        </p:nvGraphicFramePr>
        <p:xfrm>
          <a:off x="7467600" y="914400"/>
          <a:ext cx="355600" cy="431800"/>
        </p:xfrm>
        <a:graphic>
          <a:graphicData uri="http://schemas.openxmlformats.org/presentationml/2006/ole">
            <mc:AlternateContent xmlns:mc="http://schemas.openxmlformats.org/markup-compatibility/2006">
              <mc:Choice xmlns:v="urn:schemas-microsoft-com:vml" Requires="v">
                <p:oleObj spid="_x0000_s58640" r:id="rId18" imgW="177569" imgH="215619" progId="Equation.3">
                  <p:embed/>
                </p:oleObj>
              </mc:Choice>
              <mc:Fallback>
                <p:oleObj r:id="rId18" imgW="177569" imgH="215619" progId="Equation.3">
                  <p:embed/>
                  <p:pic>
                    <p:nvPicPr>
                      <p:cNvPr id="0" name="Object 1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67600" y="914400"/>
                        <a:ext cx="35560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4831" name="Object 15">
            <a:extLst>
              <a:ext uri="{FF2B5EF4-FFF2-40B4-BE49-F238E27FC236}">
                <a16:creationId xmlns:a16="http://schemas.microsoft.com/office/drawing/2014/main" id="{14ED3DDE-D141-4429-95DA-476FC7A8806B}"/>
              </a:ext>
            </a:extLst>
          </p:cNvPr>
          <p:cNvGraphicFramePr>
            <a:graphicFrameLocks noChangeAspect="1"/>
          </p:cNvGraphicFramePr>
          <p:nvPr/>
        </p:nvGraphicFramePr>
        <p:xfrm>
          <a:off x="7924800" y="914400"/>
          <a:ext cx="355600" cy="457200"/>
        </p:xfrm>
        <a:graphic>
          <a:graphicData uri="http://schemas.openxmlformats.org/presentationml/2006/ole">
            <mc:AlternateContent xmlns:mc="http://schemas.openxmlformats.org/markup-compatibility/2006">
              <mc:Choice xmlns:v="urn:schemas-microsoft-com:vml" Requires="v">
                <p:oleObj spid="_x0000_s58641" r:id="rId19" imgW="177646" imgH="228402" progId="Equation.3">
                  <p:embed/>
                </p:oleObj>
              </mc:Choice>
              <mc:Fallback>
                <p:oleObj r:id="rId19" imgW="177646" imgH="228402" progId="Equation.3">
                  <p:embed/>
                  <p:pic>
                    <p:nvPicPr>
                      <p:cNvPr id="0" name="Object 1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924800" y="914400"/>
                        <a:ext cx="35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4" name="Group 16">
            <a:extLst>
              <a:ext uri="{FF2B5EF4-FFF2-40B4-BE49-F238E27FC236}">
                <a16:creationId xmlns:a16="http://schemas.microsoft.com/office/drawing/2014/main" id="{1A5F3CE1-0188-45FF-B8FE-FA7AB2E129F3}"/>
              </a:ext>
            </a:extLst>
          </p:cNvPr>
          <p:cNvGrpSpPr>
            <a:grpSpLocks/>
          </p:cNvGrpSpPr>
          <p:nvPr/>
        </p:nvGrpSpPr>
        <p:grpSpPr bwMode="auto">
          <a:xfrm>
            <a:off x="2209800" y="4038600"/>
            <a:ext cx="3048000" cy="2362200"/>
            <a:chOff x="1392" y="2544"/>
            <a:chExt cx="1920" cy="1488"/>
          </a:xfrm>
        </p:grpSpPr>
        <p:grpSp>
          <p:nvGrpSpPr>
            <p:cNvPr id="58384" name="Group 17">
              <a:extLst>
                <a:ext uri="{FF2B5EF4-FFF2-40B4-BE49-F238E27FC236}">
                  <a16:creationId xmlns:a16="http://schemas.microsoft.com/office/drawing/2014/main" id="{8D218CF5-F801-4C77-99CD-5563446CDC21}"/>
                </a:ext>
              </a:extLst>
            </p:cNvPr>
            <p:cNvGrpSpPr>
              <a:grpSpLocks/>
            </p:cNvGrpSpPr>
            <p:nvPr/>
          </p:nvGrpSpPr>
          <p:grpSpPr bwMode="auto">
            <a:xfrm>
              <a:off x="1536" y="2544"/>
              <a:ext cx="1776" cy="1488"/>
              <a:chOff x="4575" y="1944"/>
              <a:chExt cx="3960" cy="3339"/>
            </a:xfrm>
          </p:grpSpPr>
          <p:grpSp>
            <p:nvGrpSpPr>
              <p:cNvPr id="58391" name="Group 18">
                <a:extLst>
                  <a:ext uri="{FF2B5EF4-FFF2-40B4-BE49-F238E27FC236}">
                    <a16:creationId xmlns:a16="http://schemas.microsoft.com/office/drawing/2014/main" id="{92A8013F-451B-4741-9CD4-8B66D4D435B3}"/>
                  </a:ext>
                </a:extLst>
              </p:cNvPr>
              <p:cNvGrpSpPr>
                <a:grpSpLocks/>
              </p:cNvGrpSpPr>
              <p:nvPr/>
            </p:nvGrpSpPr>
            <p:grpSpPr bwMode="auto">
              <a:xfrm>
                <a:off x="4680" y="2043"/>
                <a:ext cx="3780" cy="3141"/>
                <a:chOff x="4680" y="2043"/>
                <a:chExt cx="3780" cy="3141"/>
              </a:xfrm>
            </p:grpSpPr>
            <p:sp>
              <p:nvSpPr>
                <p:cNvPr id="58419" name="Line 19">
                  <a:extLst>
                    <a:ext uri="{FF2B5EF4-FFF2-40B4-BE49-F238E27FC236}">
                      <a16:creationId xmlns:a16="http://schemas.microsoft.com/office/drawing/2014/main" id="{AB94ADBF-2DDE-4A64-8738-C910658A8A37}"/>
                    </a:ext>
                  </a:extLst>
                </p:cNvPr>
                <p:cNvSpPr>
                  <a:spLocks noChangeShapeType="1"/>
                </p:cNvSpPr>
                <p:nvPr/>
              </p:nvSpPr>
              <p:spPr bwMode="auto">
                <a:xfrm>
                  <a:off x="7980" y="2376"/>
                  <a:ext cx="0" cy="2496"/>
                </a:xfrm>
                <a:prstGeom prst="line">
                  <a:avLst/>
                </a:prstGeom>
                <a:noFill/>
                <a:ln w="28575">
                  <a:solidFill>
                    <a:srgbClr val="00FF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58420" name="Group 20">
                  <a:extLst>
                    <a:ext uri="{FF2B5EF4-FFF2-40B4-BE49-F238E27FC236}">
                      <a16:creationId xmlns:a16="http://schemas.microsoft.com/office/drawing/2014/main" id="{4A8B2637-EDDE-4AAD-9323-1C12E62BA615}"/>
                    </a:ext>
                  </a:extLst>
                </p:cNvPr>
                <p:cNvGrpSpPr>
                  <a:grpSpLocks/>
                </p:cNvGrpSpPr>
                <p:nvPr/>
              </p:nvGrpSpPr>
              <p:grpSpPr bwMode="auto">
                <a:xfrm>
                  <a:off x="4680" y="2043"/>
                  <a:ext cx="3780" cy="3141"/>
                  <a:chOff x="4680" y="2043"/>
                  <a:chExt cx="3780" cy="3141"/>
                </a:xfrm>
              </p:grpSpPr>
              <p:grpSp>
                <p:nvGrpSpPr>
                  <p:cNvPr id="58422" name="Group 21">
                    <a:extLst>
                      <a:ext uri="{FF2B5EF4-FFF2-40B4-BE49-F238E27FC236}">
                        <a16:creationId xmlns:a16="http://schemas.microsoft.com/office/drawing/2014/main" id="{3D4448B9-14C1-4FBC-B53D-05538DE34645}"/>
                      </a:ext>
                    </a:extLst>
                  </p:cNvPr>
                  <p:cNvGrpSpPr>
                    <a:grpSpLocks/>
                  </p:cNvGrpSpPr>
                  <p:nvPr/>
                </p:nvGrpSpPr>
                <p:grpSpPr bwMode="auto">
                  <a:xfrm>
                    <a:off x="4680" y="2064"/>
                    <a:ext cx="3780" cy="3120"/>
                    <a:chOff x="4680" y="2064"/>
                    <a:chExt cx="3780" cy="3120"/>
                  </a:xfrm>
                </p:grpSpPr>
                <p:sp>
                  <p:nvSpPr>
                    <p:cNvPr id="58440" name="Line 22">
                      <a:extLst>
                        <a:ext uri="{FF2B5EF4-FFF2-40B4-BE49-F238E27FC236}">
                          <a16:creationId xmlns:a16="http://schemas.microsoft.com/office/drawing/2014/main" id="{08125E67-4B12-4986-9336-1E7A8D93C032}"/>
                        </a:ext>
                      </a:extLst>
                    </p:cNvPr>
                    <p:cNvSpPr>
                      <a:spLocks noChangeShapeType="1"/>
                    </p:cNvSpPr>
                    <p:nvPr/>
                  </p:nvSpPr>
                  <p:spPr bwMode="auto">
                    <a:xfrm>
                      <a:off x="4680" y="5184"/>
                      <a:ext cx="2880" cy="0"/>
                    </a:xfrm>
                    <a:prstGeom prst="line">
                      <a:avLst/>
                    </a:prstGeom>
                    <a:noFill/>
                    <a:ln w="28575">
                      <a:solidFill>
                        <a:srgbClr val="00FF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441" name="Line 23">
                      <a:extLst>
                        <a:ext uri="{FF2B5EF4-FFF2-40B4-BE49-F238E27FC236}">
                          <a16:creationId xmlns:a16="http://schemas.microsoft.com/office/drawing/2014/main" id="{6AD72B10-AF43-452F-A6B2-D5D574307CAE}"/>
                        </a:ext>
                      </a:extLst>
                    </p:cNvPr>
                    <p:cNvSpPr>
                      <a:spLocks noChangeShapeType="1"/>
                    </p:cNvSpPr>
                    <p:nvPr/>
                  </p:nvSpPr>
                  <p:spPr bwMode="auto">
                    <a:xfrm>
                      <a:off x="8460" y="2064"/>
                      <a:ext cx="0" cy="2496"/>
                    </a:xfrm>
                    <a:prstGeom prst="line">
                      <a:avLst/>
                    </a:prstGeom>
                    <a:noFill/>
                    <a:ln w="28575">
                      <a:solidFill>
                        <a:srgbClr val="00FF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442" name="Line 24">
                      <a:extLst>
                        <a:ext uri="{FF2B5EF4-FFF2-40B4-BE49-F238E27FC236}">
                          <a16:creationId xmlns:a16="http://schemas.microsoft.com/office/drawing/2014/main" id="{4D5E57BD-9F9A-4765-90E1-78979920219C}"/>
                        </a:ext>
                      </a:extLst>
                    </p:cNvPr>
                    <p:cNvSpPr>
                      <a:spLocks noChangeShapeType="1"/>
                    </p:cNvSpPr>
                    <p:nvPr/>
                  </p:nvSpPr>
                  <p:spPr bwMode="auto">
                    <a:xfrm flipH="1">
                      <a:off x="4680" y="4560"/>
                      <a:ext cx="900" cy="624"/>
                    </a:xfrm>
                    <a:prstGeom prst="line">
                      <a:avLst/>
                    </a:prstGeom>
                    <a:noFill/>
                    <a:ln w="28575">
                      <a:solidFill>
                        <a:srgbClr val="00FF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443" name="Line 25">
                      <a:extLst>
                        <a:ext uri="{FF2B5EF4-FFF2-40B4-BE49-F238E27FC236}">
                          <a16:creationId xmlns:a16="http://schemas.microsoft.com/office/drawing/2014/main" id="{CDF860B0-5C06-49F9-BC8E-0C5F64A064D2}"/>
                        </a:ext>
                      </a:extLst>
                    </p:cNvPr>
                    <p:cNvSpPr>
                      <a:spLocks noChangeShapeType="1"/>
                    </p:cNvSpPr>
                    <p:nvPr/>
                  </p:nvSpPr>
                  <p:spPr bwMode="auto">
                    <a:xfrm>
                      <a:off x="5580" y="4560"/>
                      <a:ext cx="2880" cy="0"/>
                    </a:xfrm>
                    <a:prstGeom prst="line">
                      <a:avLst/>
                    </a:prstGeom>
                    <a:noFill/>
                    <a:ln w="28575">
                      <a:solidFill>
                        <a:srgbClr val="00FF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444" name="Line 26">
                      <a:extLst>
                        <a:ext uri="{FF2B5EF4-FFF2-40B4-BE49-F238E27FC236}">
                          <a16:creationId xmlns:a16="http://schemas.microsoft.com/office/drawing/2014/main" id="{79C04653-BDFF-4068-9E13-E0B10D3F0330}"/>
                        </a:ext>
                      </a:extLst>
                    </p:cNvPr>
                    <p:cNvSpPr>
                      <a:spLocks noChangeShapeType="1"/>
                    </p:cNvSpPr>
                    <p:nvPr/>
                  </p:nvSpPr>
                  <p:spPr bwMode="auto">
                    <a:xfrm>
                      <a:off x="4680" y="3936"/>
                      <a:ext cx="2880" cy="0"/>
                    </a:xfrm>
                    <a:prstGeom prst="line">
                      <a:avLst/>
                    </a:prstGeom>
                    <a:noFill/>
                    <a:ln w="28575">
                      <a:solidFill>
                        <a:srgbClr val="00FF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445" name="Line 27">
                      <a:extLst>
                        <a:ext uri="{FF2B5EF4-FFF2-40B4-BE49-F238E27FC236}">
                          <a16:creationId xmlns:a16="http://schemas.microsoft.com/office/drawing/2014/main" id="{7EE71FBA-4C4A-4A23-9718-71C1F68C312E}"/>
                        </a:ext>
                      </a:extLst>
                    </p:cNvPr>
                    <p:cNvSpPr>
                      <a:spLocks noChangeShapeType="1"/>
                    </p:cNvSpPr>
                    <p:nvPr/>
                  </p:nvSpPr>
                  <p:spPr bwMode="auto">
                    <a:xfrm flipV="1">
                      <a:off x="4680" y="3312"/>
                      <a:ext cx="900" cy="624"/>
                    </a:xfrm>
                    <a:prstGeom prst="line">
                      <a:avLst/>
                    </a:prstGeom>
                    <a:noFill/>
                    <a:ln w="28575">
                      <a:solidFill>
                        <a:srgbClr val="00FF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58423" name="Group 28">
                    <a:extLst>
                      <a:ext uri="{FF2B5EF4-FFF2-40B4-BE49-F238E27FC236}">
                        <a16:creationId xmlns:a16="http://schemas.microsoft.com/office/drawing/2014/main" id="{CFE4BFB5-9BAC-4A42-A932-2F894849213B}"/>
                      </a:ext>
                    </a:extLst>
                  </p:cNvPr>
                  <p:cNvGrpSpPr>
                    <a:grpSpLocks/>
                  </p:cNvGrpSpPr>
                  <p:nvPr/>
                </p:nvGrpSpPr>
                <p:grpSpPr bwMode="auto">
                  <a:xfrm>
                    <a:off x="4680" y="2043"/>
                    <a:ext cx="3780" cy="3120"/>
                    <a:chOff x="4680" y="2064"/>
                    <a:chExt cx="3780" cy="3120"/>
                  </a:xfrm>
                </p:grpSpPr>
                <p:sp>
                  <p:nvSpPr>
                    <p:cNvPr id="58424" name="AutoShape 29">
                      <a:extLst>
                        <a:ext uri="{FF2B5EF4-FFF2-40B4-BE49-F238E27FC236}">
                          <a16:creationId xmlns:a16="http://schemas.microsoft.com/office/drawing/2014/main" id="{79A064B0-3519-4835-AC05-87FB8A74828E}"/>
                        </a:ext>
                      </a:extLst>
                    </p:cNvPr>
                    <p:cNvSpPr>
                      <a:spLocks noChangeArrowheads="1"/>
                    </p:cNvSpPr>
                    <p:nvPr/>
                  </p:nvSpPr>
                  <p:spPr bwMode="auto">
                    <a:xfrm>
                      <a:off x="4680" y="2064"/>
                      <a:ext cx="3780" cy="624"/>
                    </a:xfrm>
                    <a:prstGeom prst="parallelogram">
                      <a:avLst>
                        <a:gd name="adj" fmla="val 151442"/>
                      </a:avLst>
                    </a:prstGeom>
                    <a:solidFill>
                      <a:srgbClr val="FFFFFF"/>
                    </a:solidFill>
                    <a:ln w="28575">
                      <a:solidFill>
                        <a:srgbClr val="00FF00"/>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58425" name="Line 30">
                      <a:extLst>
                        <a:ext uri="{FF2B5EF4-FFF2-40B4-BE49-F238E27FC236}">
                          <a16:creationId xmlns:a16="http://schemas.microsoft.com/office/drawing/2014/main" id="{D57DF277-02DA-4302-ABB0-B3C47F0B6BFF}"/>
                        </a:ext>
                      </a:extLst>
                    </p:cNvPr>
                    <p:cNvSpPr>
                      <a:spLocks noChangeShapeType="1"/>
                    </p:cNvSpPr>
                    <p:nvPr/>
                  </p:nvSpPr>
                  <p:spPr bwMode="auto">
                    <a:xfrm>
                      <a:off x="4680" y="2688"/>
                      <a:ext cx="0" cy="2496"/>
                    </a:xfrm>
                    <a:prstGeom prst="line">
                      <a:avLst/>
                    </a:prstGeom>
                    <a:noFill/>
                    <a:ln w="28575">
                      <a:solidFill>
                        <a:srgbClr val="00FF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426" name="Line 31">
                      <a:extLst>
                        <a:ext uri="{FF2B5EF4-FFF2-40B4-BE49-F238E27FC236}">
                          <a16:creationId xmlns:a16="http://schemas.microsoft.com/office/drawing/2014/main" id="{B20D09D4-F7B6-40CC-B9AC-DD7A713ED104}"/>
                        </a:ext>
                      </a:extLst>
                    </p:cNvPr>
                    <p:cNvSpPr>
                      <a:spLocks noChangeShapeType="1"/>
                    </p:cNvSpPr>
                    <p:nvPr/>
                  </p:nvSpPr>
                  <p:spPr bwMode="auto">
                    <a:xfrm>
                      <a:off x="7560" y="2688"/>
                      <a:ext cx="0" cy="2496"/>
                    </a:xfrm>
                    <a:prstGeom prst="line">
                      <a:avLst/>
                    </a:prstGeom>
                    <a:noFill/>
                    <a:ln w="28575">
                      <a:solidFill>
                        <a:srgbClr val="00FF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427" name="Line 32">
                      <a:extLst>
                        <a:ext uri="{FF2B5EF4-FFF2-40B4-BE49-F238E27FC236}">
                          <a16:creationId xmlns:a16="http://schemas.microsoft.com/office/drawing/2014/main" id="{29F144DF-18B6-43AF-A5E8-0F99DFB6A6C2}"/>
                        </a:ext>
                      </a:extLst>
                    </p:cNvPr>
                    <p:cNvSpPr>
                      <a:spLocks noChangeShapeType="1"/>
                    </p:cNvSpPr>
                    <p:nvPr/>
                  </p:nvSpPr>
                  <p:spPr bwMode="auto">
                    <a:xfrm flipV="1">
                      <a:off x="7560" y="4560"/>
                      <a:ext cx="900" cy="624"/>
                    </a:xfrm>
                    <a:prstGeom prst="line">
                      <a:avLst/>
                    </a:prstGeom>
                    <a:noFill/>
                    <a:ln w="28575">
                      <a:solidFill>
                        <a:srgbClr val="00FF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428" name="Line 33">
                      <a:extLst>
                        <a:ext uri="{FF2B5EF4-FFF2-40B4-BE49-F238E27FC236}">
                          <a16:creationId xmlns:a16="http://schemas.microsoft.com/office/drawing/2014/main" id="{B71F4C73-460E-414B-9296-FCFD6A677148}"/>
                        </a:ext>
                      </a:extLst>
                    </p:cNvPr>
                    <p:cNvSpPr>
                      <a:spLocks noChangeShapeType="1"/>
                    </p:cNvSpPr>
                    <p:nvPr/>
                  </p:nvSpPr>
                  <p:spPr bwMode="auto">
                    <a:xfrm>
                      <a:off x="5625" y="2064"/>
                      <a:ext cx="0" cy="2496"/>
                    </a:xfrm>
                    <a:prstGeom prst="line">
                      <a:avLst/>
                    </a:prstGeom>
                    <a:noFill/>
                    <a:ln w="28575">
                      <a:solidFill>
                        <a:srgbClr val="00FF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429" name="Line 34">
                      <a:extLst>
                        <a:ext uri="{FF2B5EF4-FFF2-40B4-BE49-F238E27FC236}">
                          <a16:creationId xmlns:a16="http://schemas.microsoft.com/office/drawing/2014/main" id="{25D9B3E0-F67E-457E-A5F9-16A6B61A519D}"/>
                        </a:ext>
                      </a:extLst>
                    </p:cNvPr>
                    <p:cNvSpPr>
                      <a:spLocks noChangeShapeType="1"/>
                    </p:cNvSpPr>
                    <p:nvPr/>
                  </p:nvSpPr>
                  <p:spPr bwMode="auto">
                    <a:xfrm>
                      <a:off x="5130" y="2376"/>
                      <a:ext cx="2880" cy="0"/>
                    </a:xfrm>
                    <a:prstGeom prst="line">
                      <a:avLst/>
                    </a:prstGeom>
                    <a:noFill/>
                    <a:ln w="28575">
                      <a:solidFill>
                        <a:srgbClr val="00FF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430" name="Line 35">
                      <a:extLst>
                        <a:ext uri="{FF2B5EF4-FFF2-40B4-BE49-F238E27FC236}">
                          <a16:creationId xmlns:a16="http://schemas.microsoft.com/office/drawing/2014/main" id="{8866D95F-7F37-4616-BFA1-2134AB590E29}"/>
                        </a:ext>
                      </a:extLst>
                    </p:cNvPr>
                    <p:cNvSpPr>
                      <a:spLocks noChangeShapeType="1"/>
                    </p:cNvSpPr>
                    <p:nvPr/>
                  </p:nvSpPr>
                  <p:spPr bwMode="auto">
                    <a:xfrm flipH="1">
                      <a:off x="6120" y="2064"/>
                      <a:ext cx="900" cy="624"/>
                    </a:xfrm>
                    <a:prstGeom prst="line">
                      <a:avLst/>
                    </a:prstGeom>
                    <a:noFill/>
                    <a:ln w="28575">
                      <a:solidFill>
                        <a:srgbClr val="00FF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431" name="Line 36">
                      <a:extLst>
                        <a:ext uri="{FF2B5EF4-FFF2-40B4-BE49-F238E27FC236}">
                          <a16:creationId xmlns:a16="http://schemas.microsoft.com/office/drawing/2014/main" id="{2C75D812-EA0B-4EAB-9F0F-A174E3D6BDD5}"/>
                        </a:ext>
                      </a:extLst>
                    </p:cNvPr>
                    <p:cNvSpPr>
                      <a:spLocks noChangeShapeType="1"/>
                    </p:cNvSpPr>
                    <p:nvPr/>
                  </p:nvSpPr>
                  <p:spPr bwMode="auto">
                    <a:xfrm>
                      <a:off x="6120" y="2688"/>
                      <a:ext cx="0" cy="2496"/>
                    </a:xfrm>
                    <a:prstGeom prst="line">
                      <a:avLst/>
                    </a:prstGeom>
                    <a:noFill/>
                    <a:ln w="28575">
                      <a:solidFill>
                        <a:srgbClr val="00FF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432" name="Line 37">
                      <a:extLst>
                        <a:ext uri="{FF2B5EF4-FFF2-40B4-BE49-F238E27FC236}">
                          <a16:creationId xmlns:a16="http://schemas.microsoft.com/office/drawing/2014/main" id="{DAC443BA-982E-4058-AA88-B772EAD2C7B2}"/>
                        </a:ext>
                      </a:extLst>
                    </p:cNvPr>
                    <p:cNvSpPr>
                      <a:spLocks noChangeShapeType="1"/>
                    </p:cNvSpPr>
                    <p:nvPr/>
                  </p:nvSpPr>
                  <p:spPr bwMode="auto">
                    <a:xfrm flipV="1">
                      <a:off x="7560" y="3312"/>
                      <a:ext cx="900" cy="624"/>
                    </a:xfrm>
                    <a:prstGeom prst="line">
                      <a:avLst/>
                    </a:prstGeom>
                    <a:noFill/>
                    <a:ln w="28575">
                      <a:solidFill>
                        <a:srgbClr val="00FF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433" name="Line 38">
                      <a:extLst>
                        <a:ext uri="{FF2B5EF4-FFF2-40B4-BE49-F238E27FC236}">
                          <a16:creationId xmlns:a16="http://schemas.microsoft.com/office/drawing/2014/main" id="{CE2B1B4A-841A-495C-A076-50803954AA07}"/>
                        </a:ext>
                      </a:extLst>
                    </p:cNvPr>
                    <p:cNvSpPr>
                      <a:spLocks noChangeShapeType="1"/>
                    </p:cNvSpPr>
                    <p:nvPr/>
                  </p:nvSpPr>
                  <p:spPr bwMode="auto">
                    <a:xfrm>
                      <a:off x="5580" y="3312"/>
                      <a:ext cx="2880" cy="0"/>
                    </a:xfrm>
                    <a:prstGeom prst="line">
                      <a:avLst/>
                    </a:prstGeom>
                    <a:noFill/>
                    <a:ln w="28575">
                      <a:solidFill>
                        <a:srgbClr val="00FF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434" name="Line 39">
                      <a:extLst>
                        <a:ext uri="{FF2B5EF4-FFF2-40B4-BE49-F238E27FC236}">
                          <a16:creationId xmlns:a16="http://schemas.microsoft.com/office/drawing/2014/main" id="{6497DDF0-281F-4B33-A616-D467E88CCC31}"/>
                        </a:ext>
                      </a:extLst>
                    </p:cNvPr>
                    <p:cNvSpPr>
                      <a:spLocks noChangeShapeType="1"/>
                    </p:cNvSpPr>
                    <p:nvPr/>
                  </p:nvSpPr>
                  <p:spPr bwMode="auto">
                    <a:xfrm>
                      <a:off x="7020" y="2064"/>
                      <a:ext cx="0" cy="2496"/>
                    </a:xfrm>
                    <a:prstGeom prst="line">
                      <a:avLst/>
                    </a:prstGeom>
                    <a:noFill/>
                    <a:ln w="28575">
                      <a:solidFill>
                        <a:srgbClr val="00FF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435" name="Line 40">
                      <a:extLst>
                        <a:ext uri="{FF2B5EF4-FFF2-40B4-BE49-F238E27FC236}">
                          <a16:creationId xmlns:a16="http://schemas.microsoft.com/office/drawing/2014/main" id="{F3DCC1FA-DE3C-4F8A-BF4A-28767500595B}"/>
                        </a:ext>
                      </a:extLst>
                    </p:cNvPr>
                    <p:cNvSpPr>
                      <a:spLocks noChangeShapeType="1"/>
                    </p:cNvSpPr>
                    <p:nvPr/>
                  </p:nvSpPr>
                  <p:spPr bwMode="auto">
                    <a:xfrm flipH="1">
                      <a:off x="6120" y="4560"/>
                      <a:ext cx="900" cy="624"/>
                    </a:xfrm>
                    <a:prstGeom prst="line">
                      <a:avLst/>
                    </a:prstGeom>
                    <a:noFill/>
                    <a:ln w="28575">
                      <a:solidFill>
                        <a:srgbClr val="00FF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436" name="Line 41">
                      <a:extLst>
                        <a:ext uri="{FF2B5EF4-FFF2-40B4-BE49-F238E27FC236}">
                          <a16:creationId xmlns:a16="http://schemas.microsoft.com/office/drawing/2014/main" id="{6F69D142-ADC4-43DD-8AE3-E3926835F3A8}"/>
                        </a:ext>
                      </a:extLst>
                    </p:cNvPr>
                    <p:cNvSpPr>
                      <a:spLocks noChangeShapeType="1"/>
                    </p:cNvSpPr>
                    <p:nvPr/>
                  </p:nvSpPr>
                  <p:spPr bwMode="auto">
                    <a:xfrm>
                      <a:off x="5070" y="3624"/>
                      <a:ext cx="2880" cy="0"/>
                    </a:xfrm>
                    <a:prstGeom prst="line">
                      <a:avLst/>
                    </a:prstGeom>
                    <a:noFill/>
                    <a:ln w="28575">
                      <a:solidFill>
                        <a:srgbClr val="00FF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437" name="Line 42">
                      <a:extLst>
                        <a:ext uri="{FF2B5EF4-FFF2-40B4-BE49-F238E27FC236}">
                          <a16:creationId xmlns:a16="http://schemas.microsoft.com/office/drawing/2014/main" id="{883E8A05-D419-4DEB-B6AF-AD70B93B4E9E}"/>
                        </a:ext>
                      </a:extLst>
                    </p:cNvPr>
                    <p:cNvSpPr>
                      <a:spLocks noChangeShapeType="1"/>
                    </p:cNvSpPr>
                    <p:nvPr/>
                  </p:nvSpPr>
                  <p:spPr bwMode="auto">
                    <a:xfrm>
                      <a:off x="5115" y="4872"/>
                      <a:ext cx="2880" cy="0"/>
                    </a:xfrm>
                    <a:prstGeom prst="line">
                      <a:avLst/>
                    </a:prstGeom>
                    <a:noFill/>
                    <a:ln w="28575">
                      <a:solidFill>
                        <a:srgbClr val="00FF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438" name="Line 43">
                      <a:extLst>
                        <a:ext uri="{FF2B5EF4-FFF2-40B4-BE49-F238E27FC236}">
                          <a16:creationId xmlns:a16="http://schemas.microsoft.com/office/drawing/2014/main" id="{9E66DD6E-770F-410F-B397-069433AEC194}"/>
                        </a:ext>
                      </a:extLst>
                    </p:cNvPr>
                    <p:cNvSpPr>
                      <a:spLocks noChangeShapeType="1"/>
                    </p:cNvSpPr>
                    <p:nvPr/>
                  </p:nvSpPr>
                  <p:spPr bwMode="auto">
                    <a:xfrm>
                      <a:off x="6555" y="2376"/>
                      <a:ext cx="0" cy="2496"/>
                    </a:xfrm>
                    <a:prstGeom prst="line">
                      <a:avLst/>
                    </a:prstGeom>
                    <a:noFill/>
                    <a:ln w="28575">
                      <a:solidFill>
                        <a:srgbClr val="00FF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439" name="Line 44">
                      <a:extLst>
                        <a:ext uri="{FF2B5EF4-FFF2-40B4-BE49-F238E27FC236}">
                          <a16:creationId xmlns:a16="http://schemas.microsoft.com/office/drawing/2014/main" id="{B0602990-BFA4-45D0-ADA4-31A466022325}"/>
                        </a:ext>
                      </a:extLst>
                    </p:cNvPr>
                    <p:cNvSpPr>
                      <a:spLocks noChangeShapeType="1"/>
                    </p:cNvSpPr>
                    <p:nvPr/>
                  </p:nvSpPr>
                  <p:spPr bwMode="auto">
                    <a:xfrm flipH="1">
                      <a:off x="6120" y="3312"/>
                      <a:ext cx="900" cy="624"/>
                    </a:xfrm>
                    <a:prstGeom prst="line">
                      <a:avLst/>
                    </a:prstGeom>
                    <a:noFill/>
                    <a:ln w="28575">
                      <a:solidFill>
                        <a:srgbClr val="00FF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sp>
              <p:nvSpPr>
                <p:cNvPr id="58421" name="Line 45">
                  <a:extLst>
                    <a:ext uri="{FF2B5EF4-FFF2-40B4-BE49-F238E27FC236}">
                      <a16:creationId xmlns:a16="http://schemas.microsoft.com/office/drawing/2014/main" id="{98B7B3EF-5711-4EF8-BD2F-CB27F096C8EA}"/>
                    </a:ext>
                  </a:extLst>
                </p:cNvPr>
                <p:cNvSpPr>
                  <a:spLocks noChangeShapeType="1"/>
                </p:cNvSpPr>
                <p:nvPr/>
              </p:nvSpPr>
              <p:spPr bwMode="auto">
                <a:xfrm>
                  <a:off x="5160" y="2376"/>
                  <a:ext cx="0" cy="2496"/>
                </a:xfrm>
                <a:prstGeom prst="line">
                  <a:avLst/>
                </a:prstGeom>
                <a:noFill/>
                <a:ln w="28575">
                  <a:solidFill>
                    <a:srgbClr val="00FF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58392" name="Oval 46">
                <a:extLst>
                  <a:ext uri="{FF2B5EF4-FFF2-40B4-BE49-F238E27FC236}">
                    <a16:creationId xmlns:a16="http://schemas.microsoft.com/office/drawing/2014/main" id="{65896A59-A68A-40AC-86D8-805C0AF50E23}"/>
                  </a:ext>
                </a:extLst>
              </p:cNvPr>
              <p:cNvSpPr>
                <a:spLocks noChangeArrowheads="1"/>
              </p:cNvSpPr>
              <p:nvPr/>
            </p:nvSpPr>
            <p:spPr bwMode="auto">
              <a:xfrm>
                <a:off x="4590" y="5058"/>
                <a:ext cx="180" cy="180"/>
              </a:xfrm>
              <a:prstGeom prst="ellipse">
                <a:avLst/>
              </a:prstGeom>
              <a:solidFill>
                <a:srgbClr val="FF0000"/>
              </a:solidFill>
              <a:ln w="9525">
                <a:solidFill>
                  <a:srgbClr val="FF0000"/>
                </a:solidFill>
                <a:round/>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58393" name="Oval 47">
                <a:extLst>
                  <a:ext uri="{FF2B5EF4-FFF2-40B4-BE49-F238E27FC236}">
                    <a16:creationId xmlns:a16="http://schemas.microsoft.com/office/drawing/2014/main" id="{591887F6-683D-480A-9798-2F9D92108D39}"/>
                  </a:ext>
                </a:extLst>
              </p:cNvPr>
              <p:cNvSpPr>
                <a:spLocks noChangeArrowheads="1"/>
              </p:cNvSpPr>
              <p:nvPr/>
            </p:nvSpPr>
            <p:spPr bwMode="auto">
              <a:xfrm>
                <a:off x="6015" y="5103"/>
                <a:ext cx="180" cy="180"/>
              </a:xfrm>
              <a:prstGeom prst="ellipse">
                <a:avLst/>
              </a:prstGeom>
              <a:solidFill>
                <a:srgbClr val="FF0000"/>
              </a:solidFill>
              <a:ln w="9525">
                <a:solidFill>
                  <a:srgbClr val="FF0000"/>
                </a:solidFill>
                <a:round/>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58394" name="Oval 48">
                <a:extLst>
                  <a:ext uri="{FF2B5EF4-FFF2-40B4-BE49-F238E27FC236}">
                    <a16:creationId xmlns:a16="http://schemas.microsoft.com/office/drawing/2014/main" id="{EEE6263E-5FBA-4F39-9E5B-5560A115AAA5}"/>
                  </a:ext>
                </a:extLst>
              </p:cNvPr>
              <p:cNvSpPr>
                <a:spLocks noChangeArrowheads="1"/>
              </p:cNvSpPr>
              <p:nvPr/>
            </p:nvSpPr>
            <p:spPr bwMode="auto">
              <a:xfrm>
                <a:off x="7455" y="5073"/>
                <a:ext cx="180" cy="180"/>
              </a:xfrm>
              <a:prstGeom prst="ellipse">
                <a:avLst/>
              </a:prstGeom>
              <a:solidFill>
                <a:srgbClr val="FF0000"/>
              </a:solidFill>
              <a:ln w="9525">
                <a:solidFill>
                  <a:srgbClr val="FF0000"/>
                </a:solidFill>
                <a:round/>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58395" name="Oval 49">
                <a:extLst>
                  <a:ext uri="{FF2B5EF4-FFF2-40B4-BE49-F238E27FC236}">
                    <a16:creationId xmlns:a16="http://schemas.microsoft.com/office/drawing/2014/main" id="{66A37872-20CA-4B73-9D3F-C90E07ABC79E}"/>
                  </a:ext>
                </a:extLst>
              </p:cNvPr>
              <p:cNvSpPr>
                <a:spLocks noChangeArrowheads="1"/>
              </p:cNvSpPr>
              <p:nvPr/>
            </p:nvSpPr>
            <p:spPr bwMode="auto">
              <a:xfrm>
                <a:off x="5535" y="4437"/>
                <a:ext cx="180" cy="180"/>
              </a:xfrm>
              <a:prstGeom prst="ellipse">
                <a:avLst/>
              </a:prstGeom>
              <a:solidFill>
                <a:srgbClr val="FF0000"/>
              </a:solidFill>
              <a:ln w="9525">
                <a:solidFill>
                  <a:srgbClr val="FF0000"/>
                </a:solidFill>
                <a:round/>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58396" name="Oval 50">
                <a:extLst>
                  <a:ext uri="{FF2B5EF4-FFF2-40B4-BE49-F238E27FC236}">
                    <a16:creationId xmlns:a16="http://schemas.microsoft.com/office/drawing/2014/main" id="{FACD164A-1997-402E-990D-E9FBD54EFFF4}"/>
                  </a:ext>
                </a:extLst>
              </p:cNvPr>
              <p:cNvSpPr>
                <a:spLocks noChangeArrowheads="1"/>
              </p:cNvSpPr>
              <p:nvPr/>
            </p:nvSpPr>
            <p:spPr bwMode="auto">
              <a:xfrm>
                <a:off x="6915" y="4470"/>
                <a:ext cx="180" cy="180"/>
              </a:xfrm>
              <a:prstGeom prst="ellipse">
                <a:avLst/>
              </a:prstGeom>
              <a:solidFill>
                <a:srgbClr val="FF0000"/>
              </a:solidFill>
              <a:ln w="9525">
                <a:solidFill>
                  <a:srgbClr val="FF0000"/>
                </a:solidFill>
                <a:round/>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58397" name="Oval 51">
                <a:extLst>
                  <a:ext uri="{FF2B5EF4-FFF2-40B4-BE49-F238E27FC236}">
                    <a16:creationId xmlns:a16="http://schemas.microsoft.com/office/drawing/2014/main" id="{45C5DEBF-CDFD-416B-BB84-1894F7791305}"/>
                  </a:ext>
                </a:extLst>
              </p:cNvPr>
              <p:cNvSpPr>
                <a:spLocks noChangeArrowheads="1"/>
              </p:cNvSpPr>
              <p:nvPr/>
            </p:nvSpPr>
            <p:spPr bwMode="auto">
              <a:xfrm>
                <a:off x="8355" y="4434"/>
                <a:ext cx="180" cy="180"/>
              </a:xfrm>
              <a:prstGeom prst="ellipse">
                <a:avLst/>
              </a:prstGeom>
              <a:solidFill>
                <a:srgbClr val="FF0000"/>
              </a:solidFill>
              <a:ln w="9525">
                <a:solidFill>
                  <a:srgbClr val="FF0000"/>
                </a:solidFill>
                <a:round/>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58398" name="Oval 52">
                <a:extLst>
                  <a:ext uri="{FF2B5EF4-FFF2-40B4-BE49-F238E27FC236}">
                    <a16:creationId xmlns:a16="http://schemas.microsoft.com/office/drawing/2014/main" id="{14C11D67-E39C-4CD6-847C-35D35D9D3F95}"/>
                  </a:ext>
                </a:extLst>
              </p:cNvPr>
              <p:cNvSpPr>
                <a:spLocks noChangeArrowheads="1"/>
              </p:cNvSpPr>
              <p:nvPr/>
            </p:nvSpPr>
            <p:spPr bwMode="auto">
              <a:xfrm>
                <a:off x="5070" y="4761"/>
                <a:ext cx="180" cy="180"/>
              </a:xfrm>
              <a:prstGeom prst="ellipse">
                <a:avLst/>
              </a:prstGeom>
              <a:solidFill>
                <a:srgbClr val="FF0000"/>
              </a:solidFill>
              <a:ln w="9525">
                <a:solidFill>
                  <a:srgbClr val="FF0000"/>
                </a:solidFill>
                <a:round/>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58399" name="Oval 53">
                <a:extLst>
                  <a:ext uri="{FF2B5EF4-FFF2-40B4-BE49-F238E27FC236}">
                    <a16:creationId xmlns:a16="http://schemas.microsoft.com/office/drawing/2014/main" id="{5457C833-B8F0-4F19-989B-313D34C760E9}"/>
                  </a:ext>
                </a:extLst>
              </p:cNvPr>
              <p:cNvSpPr>
                <a:spLocks noChangeArrowheads="1"/>
              </p:cNvSpPr>
              <p:nvPr/>
            </p:nvSpPr>
            <p:spPr bwMode="auto">
              <a:xfrm>
                <a:off x="6450" y="4737"/>
                <a:ext cx="180" cy="180"/>
              </a:xfrm>
              <a:prstGeom prst="ellipse">
                <a:avLst/>
              </a:prstGeom>
              <a:solidFill>
                <a:srgbClr val="FF0000"/>
              </a:solidFill>
              <a:ln w="9525">
                <a:solidFill>
                  <a:srgbClr val="FF0000"/>
                </a:solidFill>
                <a:round/>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58400" name="Oval 54">
                <a:extLst>
                  <a:ext uri="{FF2B5EF4-FFF2-40B4-BE49-F238E27FC236}">
                    <a16:creationId xmlns:a16="http://schemas.microsoft.com/office/drawing/2014/main" id="{44670420-639C-4F10-A260-FC3ABC8C2755}"/>
                  </a:ext>
                </a:extLst>
              </p:cNvPr>
              <p:cNvSpPr>
                <a:spLocks noChangeArrowheads="1"/>
              </p:cNvSpPr>
              <p:nvPr/>
            </p:nvSpPr>
            <p:spPr bwMode="auto">
              <a:xfrm>
                <a:off x="7920" y="4776"/>
                <a:ext cx="180" cy="180"/>
              </a:xfrm>
              <a:prstGeom prst="ellipse">
                <a:avLst/>
              </a:prstGeom>
              <a:solidFill>
                <a:srgbClr val="FF0000"/>
              </a:solidFill>
              <a:ln w="9525">
                <a:solidFill>
                  <a:srgbClr val="FF0000"/>
                </a:solidFill>
                <a:round/>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58401" name="Oval 55">
                <a:extLst>
                  <a:ext uri="{FF2B5EF4-FFF2-40B4-BE49-F238E27FC236}">
                    <a16:creationId xmlns:a16="http://schemas.microsoft.com/office/drawing/2014/main" id="{A465CE9C-C2EB-4AFC-9D8E-8712233A5CE1}"/>
                  </a:ext>
                </a:extLst>
              </p:cNvPr>
              <p:cNvSpPr>
                <a:spLocks noChangeArrowheads="1"/>
              </p:cNvSpPr>
              <p:nvPr/>
            </p:nvSpPr>
            <p:spPr bwMode="auto">
              <a:xfrm>
                <a:off x="4575" y="3861"/>
                <a:ext cx="180" cy="180"/>
              </a:xfrm>
              <a:prstGeom prst="ellipse">
                <a:avLst/>
              </a:prstGeom>
              <a:solidFill>
                <a:srgbClr val="FF0000"/>
              </a:solidFill>
              <a:ln w="9525">
                <a:solidFill>
                  <a:srgbClr val="FF0000"/>
                </a:solidFill>
                <a:round/>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58402" name="Oval 56">
                <a:extLst>
                  <a:ext uri="{FF2B5EF4-FFF2-40B4-BE49-F238E27FC236}">
                    <a16:creationId xmlns:a16="http://schemas.microsoft.com/office/drawing/2014/main" id="{BB8512EC-63D9-4AC2-985A-32146C69B17A}"/>
                  </a:ext>
                </a:extLst>
              </p:cNvPr>
              <p:cNvSpPr>
                <a:spLocks noChangeArrowheads="1"/>
              </p:cNvSpPr>
              <p:nvPr/>
            </p:nvSpPr>
            <p:spPr bwMode="auto">
              <a:xfrm>
                <a:off x="6015" y="3831"/>
                <a:ext cx="180" cy="180"/>
              </a:xfrm>
              <a:prstGeom prst="ellipse">
                <a:avLst/>
              </a:prstGeom>
              <a:solidFill>
                <a:srgbClr val="FF0000"/>
              </a:solidFill>
              <a:ln w="9525">
                <a:solidFill>
                  <a:srgbClr val="FF0000"/>
                </a:solidFill>
                <a:round/>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58403" name="Oval 57">
                <a:extLst>
                  <a:ext uri="{FF2B5EF4-FFF2-40B4-BE49-F238E27FC236}">
                    <a16:creationId xmlns:a16="http://schemas.microsoft.com/office/drawing/2014/main" id="{0C3F7ABA-90D2-402C-A32F-72DE26C57AE7}"/>
                  </a:ext>
                </a:extLst>
              </p:cNvPr>
              <p:cNvSpPr>
                <a:spLocks noChangeArrowheads="1"/>
              </p:cNvSpPr>
              <p:nvPr/>
            </p:nvSpPr>
            <p:spPr bwMode="auto">
              <a:xfrm>
                <a:off x="7455" y="3861"/>
                <a:ext cx="180" cy="180"/>
              </a:xfrm>
              <a:prstGeom prst="ellipse">
                <a:avLst/>
              </a:prstGeom>
              <a:solidFill>
                <a:srgbClr val="FF0000"/>
              </a:solidFill>
              <a:ln w="9525">
                <a:solidFill>
                  <a:srgbClr val="FF0000"/>
                </a:solidFill>
                <a:round/>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58404" name="Oval 58">
                <a:extLst>
                  <a:ext uri="{FF2B5EF4-FFF2-40B4-BE49-F238E27FC236}">
                    <a16:creationId xmlns:a16="http://schemas.microsoft.com/office/drawing/2014/main" id="{9C0283A9-585A-46E0-84FF-86AD72FB3620}"/>
                  </a:ext>
                </a:extLst>
              </p:cNvPr>
              <p:cNvSpPr>
                <a:spLocks noChangeArrowheads="1"/>
              </p:cNvSpPr>
              <p:nvPr/>
            </p:nvSpPr>
            <p:spPr bwMode="auto">
              <a:xfrm>
                <a:off x="7890" y="3528"/>
                <a:ext cx="180" cy="180"/>
              </a:xfrm>
              <a:prstGeom prst="ellipse">
                <a:avLst/>
              </a:prstGeom>
              <a:solidFill>
                <a:srgbClr val="FF0000"/>
              </a:solidFill>
              <a:ln w="9525">
                <a:solidFill>
                  <a:srgbClr val="FF0000"/>
                </a:solidFill>
                <a:round/>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58405" name="Oval 59">
                <a:extLst>
                  <a:ext uri="{FF2B5EF4-FFF2-40B4-BE49-F238E27FC236}">
                    <a16:creationId xmlns:a16="http://schemas.microsoft.com/office/drawing/2014/main" id="{98DEB1BC-27DD-4057-ABB2-986DC3461D67}"/>
                  </a:ext>
                </a:extLst>
              </p:cNvPr>
              <p:cNvSpPr>
                <a:spLocks noChangeArrowheads="1"/>
              </p:cNvSpPr>
              <p:nvPr/>
            </p:nvSpPr>
            <p:spPr bwMode="auto">
              <a:xfrm>
                <a:off x="5040" y="3528"/>
                <a:ext cx="180" cy="180"/>
              </a:xfrm>
              <a:prstGeom prst="ellipse">
                <a:avLst/>
              </a:prstGeom>
              <a:solidFill>
                <a:srgbClr val="FF0000"/>
              </a:solidFill>
              <a:ln w="9525">
                <a:solidFill>
                  <a:srgbClr val="FF0000"/>
                </a:solidFill>
                <a:round/>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58406" name="Oval 60">
                <a:extLst>
                  <a:ext uri="{FF2B5EF4-FFF2-40B4-BE49-F238E27FC236}">
                    <a16:creationId xmlns:a16="http://schemas.microsoft.com/office/drawing/2014/main" id="{0AD848FD-1A8F-4511-B7A9-A4B5022E3079}"/>
                  </a:ext>
                </a:extLst>
              </p:cNvPr>
              <p:cNvSpPr>
                <a:spLocks noChangeArrowheads="1"/>
              </p:cNvSpPr>
              <p:nvPr/>
            </p:nvSpPr>
            <p:spPr bwMode="auto">
              <a:xfrm>
                <a:off x="5535" y="3177"/>
                <a:ext cx="180" cy="180"/>
              </a:xfrm>
              <a:prstGeom prst="ellipse">
                <a:avLst/>
              </a:prstGeom>
              <a:solidFill>
                <a:srgbClr val="FF0000"/>
              </a:solidFill>
              <a:ln w="9525">
                <a:solidFill>
                  <a:srgbClr val="FF0000"/>
                </a:solidFill>
                <a:round/>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58407" name="Oval 61">
                <a:extLst>
                  <a:ext uri="{FF2B5EF4-FFF2-40B4-BE49-F238E27FC236}">
                    <a16:creationId xmlns:a16="http://schemas.microsoft.com/office/drawing/2014/main" id="{09C27C58-A687-414B-A692-BD48161F1DFD}"/>
                  </a:ext>
                </a:extLst>
              </p:cNvPr>
              <p:cNvSpPr>
                <a:spLocks noChangeArrowheads="1"/>
              </p:cNvSpPr>
              <p:nvPr/>
            </p:nvSpPr>
            <p:spPr bwMode="auto">
              <a:xfrm>
                <a:off x="6450" y="3528"/>
                <a:ext cx="180" cy="180"/>
              </a:xfrm>
              <a:prstGeom prst="ellipse">
                <a:avLst/>
              </a:prstGeom>
              <a:solidFill>
                <a:srgbClr val="FF0000"/>
              </a:solidFill>
              <a:ln w="9525">
                <a:solidFill>
                  <a:srgbClr val="FF0000"/>
                </a:solidFill>
                <a:round/>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58408" name="Oval 62">
                <a:extLst>
                  <a:ext uri="{FF2B5EF4-FFF2-40B4-BE49-F238E27FC236}">
                    <a16:creationId xmlns:a16="http://schemas.microsoft.com/office/drawing/2014/main" id="{740706C7-1E41-4DD9-90CE-075156A5B100}"/>
                  </a:ext>
                </a:extLst>
              </p:cNvPr>
              <p:cNvSpPr>
                <a:spLocks noChangeArrowheads="1"/>
              </p:cNvSpPr>
              <p:nvPr/>
            </p:nvSpPr>
            <p:spPr bwMode="auto">
              <a:xfrm>
                <a:off x="6945" y="3162"/>
                <a:ext cx="180" cy="180"/>
              </a:xfrm>
              <a:prstGeom prst="ellipse">
                <a:avLst/>
              </a:prstGeom>
              <a:solidFill>
                <a:srgbClr val="FF0000"/>
              </a:solidFill>
              <a:ln w="9525">
                <a:solidFill>
                  <a:srgbClr val="FF0000"/>
                </a:solidFill>
                <a:round/>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58409" name="Oval 63">
                <a:extLst>
                  <a:ext uri="{FF2B5EF4-FFF2-40B4-BE49-F238E27FC236}">
                    <a16:creationId xmlns:a16="http://schemas.microsoft.com/office/drawing/2014/main" id="{80FC39FA-5A3A-456D-BA94-40F722BE7E56}"/>
                  </a:ext>
                </a:extLst>
              </p:cNvPr>
              <p:cNvSpPr>
                <a:spLocks noChangeArrowheads="1"/>
              </p:cNvSpPr>
              <p:nvPr/>
            </p:nvSpPr>
            <p:spPr bwMode="auto">
              <a:xfrm>
                <a:off x="8340" y="3216"/>
                <a:ext cx="180" cy="180"/>
              </a:xfrm>
              <a:prstGeom prst="ellipse">
                <a:avLst/>
              </a:prstGeom>
              <a:solidFill>
                <a:srgbClr val="FF0000"/>
              </a:solidFill>
              <a:ln w="9525">
                <a:solidFill>
                  <a:srgbClr val="FF0000"/>
                </a:solidFill>
                <a:round/>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58410" name="Oval 64">
                <a:extLst>
                  <a:ext uri="{FF2B5EF4-FFF2-40B4-BE49-F238E27FC236}">
                    <a16:creationId xmlns:a16="http://schemas.microsoft.com/office/drawing/2014/main" id="{14AB6C32-415D-4453-9E83-564D59D830B1}"/>
                  </a:ext>
                </a:extLst>
              </p:cNvPr>
              <p:cNvSpPr>
                <a:spLocks noChangeArrowheads="1"/>
              </p:cNvSpPr>
              <p:nvPr/>
            </p:nvSpPr>
            <p:spPr bwMode="auto">
              <a:xfrm>
                <a:off x="4590" y="2583"/>
                <a:ext cx="180" cy="180"/>
              </a:xfrm>
              <a:prstGeom prst="ellipse">
                <a:avLst/>
              </a:prstGeom>
              <a:solidFill>
                <a:srgbClr val="FF0000"/>
              </a:solidFill>
              <a:ln w="9525">
                <a:solidFill>
                  <a:srgbClr val="FF0000"/>
                </a:solidFill>
                <a:round/>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58411" name="Oval 65">
                <a:extLst>
                  <a:ext uri="{FF2B5EF4-FFF2-40B4-BE49-F238E27FC236}">
                    <a16:creationId xmlns:a16="http://schemas.microsoft.com/office/drawing/2014/main" id="{1391D5E4-91AD-4F21-A320-E0D8D055660F}"/>
                  </a:ext>
                </a:extLst>
              </p:cNvPr>
              <p:cNvSpPr>
                <a:spLocks noChangeArrowheads="1"/>
              </p:cNvSpPr>
              <p:nvPr/>
            </p:nvSpPr>
            <p:spPr bwMode="auto">
              <a:xfrm>
                <a:off x="6045" y="2598"/>
                <a:ext cx="180" cy="180"/>
              </a:xfrm>
              <a:prstGeom prst="ellipse">
                <a:avLst/>
              </a:prstGeom>
              <a:solidFill>
                <a:srgbClr val="FF0000"/>
              </a:solidFill>
              <a:ln w="9525">
                <a:solidFill>
                  <a:srgbClr val="FF0000"/>
                </a:solidFill>
                <a:round/>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58412" name="Oval 66">
                <a:extLst>
                  <a:ext uri="{FF2B5EF4-FFF2-40B4-BE49-F238E27FC236}">
                    <a16:creationId xmlns:a16="http://schemas.microsoft.com/office/drawing/2014/main" id="{F6993B31-C842-4C30-9781-33146C061F0C}"/>
                  </a:ext>
                </a:extLst>
              </p:cNvPr>
              <p:cNvSpPr>
                <a:spLocks noChangeArrowheads="1"/>
              </p:cNvSpPr>
              <p:nvPr/>
            </p:nvSpPr>
            <p:spPr bwMode="auto">
              <a:xfrm>
                <a:off x="7455" y="2583"/>
                <a:ext cx="180" cy="180"/>
              </a:xfrm>
              <a:prstGeom prst="ellipse">
                <a:avLst/>
              </a:prstGeom>
              <a:solidFill>
                <a:srgbClr val="FF0000"/>
              </a:solidFill>
              <a:ln w="9525">
                <a:solidFill>
                  <a:srgbClr val="FF0000"/>
                </a:solidFill>
                <a:round/>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58413" name="Oval 67">
                <a:extLst>
                  <a:ext uri="{FF2B5EF4-FFF2-40B4-BE49-F238E27FC236}">
                    <a16:creationId xmlns:a16="http://schemas.microsoft.com/office/drawing/2014/main" id="{5357CDBF-39D4-4CC3-9853-A36F9FCEB489}"/>
                  </a:ext>
                </a:extLst>
              </p:cNvPr>
              <p:cNvSpPr>
                <a:spLocks noChangeArrowheads="1"/>
              </p:cNvSpPr>
              <p:nvPr/>
            </p:nvSpPr>
            <p:spPr bwMode="auto">
              <a:xfrm>
                <a:off x="5085" y="2220"/>
                <a:ext cx="180" cy="180"/>
              </a:xfrm>
              <a:prstGeom prst="ellipse">
                <a:avLst/>
              </a:prstGeom>
              <a:solidFill>
                <a:srgbClr val="FF0000"/>
              </a:solidFill>
              <a:ln w="9525">
                <a:solidFill>
                  <a:srgbClr val="FF0000"/>
                </a:solidFill>
                <a:round/>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58414" name="Oval 68">
                <a:extLst>
                  <a:ext uri="{FF2B5EF4-FFF2-40B4-BE49-F238E27FC236}">
                    <a16:creationId xmlns:a16="http://schemas.microsoft.com/office/drawing/2014/main" id="{38B85DFB-A13E-4777-AFA2-F74FE40B8177}"/>
                  </a:ext>
                </a:extLst>
              </p:cNvPr>
              <p:cNvSpPr>
                <a:spLocks noChangeArrowheads="1"/>
              </p:cNvSpPr>
              <p:nvPr/>
            </p:nvSpPr>
            <p:spPr bwMode="auto">
              <a:xfrm>
                <a:off x="6480" y="2220"/>
                <a:ext cx="180" cy="180"/>
              </a:xfrm>
              <a:prstGeom prst="ellipse">
                <a:avLst/>
              </a:prstGeom>
              <a:solidFill>
                <a:srgbClr val="FF0000"/>
              </a:solidFill>
              <a:ln w="9525">
                <a:solidFill>
                  <a:srgbClr val="FF0000"/>
                </a:solidFill>
                <a:round/>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58415" name="Oval 69">
                <a:extLst>
                  <a:ext uri="{FF2B5EF4-FFF2-40B4-BE49-F238E27FC236}">
                    <a16:creationId xmlns:a16="http://schemas.microsoft.com/office/drawing/2014/main" id="{E87DD879-DBDE-445B-B83A-48AEC2838A0A}"/>
                  </a:ext>
                </a:extLst>
              </p:cNvPr>
              <p:cNvSpPr>
                <a:spLocks noChangeArrowheads="1"/>
              </p:cNvSpPr>
              <p:nvPr/>
            </p:nvSpPr>
            <p:spPr bwMode="auto">
              <a:xfrm>
                <a:off x="7890" y="2295"/>
                <a:ext cx="180" cy="180"/>
              </a:xfrm>
              <a:prstGeom prst="ellipse">
                <a:avLst/>
              </a:prstGeom>
              <a:solidFill>
                <a:srgbClr val="FF0000"/>
              </a:solidFill>
              <a:ln w="9525">
                <a:solidFill>
                  <a:srgbClr val="FF0000"/>
                </a:solidFill>
                <a:round/>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58416" name="Oval 70">
                <a:extLst>
                  <a:ext uri="{FF2B5EF4-FFF2-40B4-BE49-F238E27FC236}">
                    <a16:creationId xmlns:a16="http://schemas.microsoft.com/office/drawing/2014/main" id="{7A8ADCB3-E9F2-49A8-BB4C-3FCA7A0B3B64}"/>
                  </a:ext>
                </a:extLst>
              </p:cNvPr>
              <p:cNvSpPr>
                <a:spLocks noChangeArrowheads="1"/>
              </p:cNvSpPr>
              <p:nvPr/>
            </p:nvSpPr>
            <p:spPr bwMode="auto">
              <a:xfrm>
                <a:off x="8355" y="1944"/>
                <a:ext cx="180" cy="180"/>
              </a:xfrm>
              <a:prstGeom prst="ellipse">
                <a:avLst/>
              </a:prstGeom>
              <a:solidFill>
                <a:srgbClr val="FF0000"/>
              </a:solidFill>
              <a:ln w="9525">
                <a:solidFill>
                  <a:srgbClr val="FF0000"/>
                </a:solidFill>
                <a:round/>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58417" name="Oval 71">
                <a:extLst>
                  <a:ext uri="{FF2B5EF4-FFF2-40B4-BE49-F238E27FC236}">
                    <a16:creationId xmlns:a16="http://schemas.microsoft.com/office/drawing/2014/main" id="{C8C89A34-7FC8-4470-A845-B2CBB2917A5C}"/>
                  </a:ext>
                </a:extLst>
              </p:cNvPr>
              <p:cNvSpPr>
                <a:spLocks noChangeArrowheads="1"/>
              </p:cNvSpPr>
              <p:nvPr/>
            </p:nvSpPr>
            <p:spPr bwMode="auto">
              <a:xfrm>
                <a:off x="6930" y="1953"/>
                <a:ext cx="180" cy="180"/>
              </a:xfrm>
              <a:prstGeom prst="ellipse">
                <a:avLst/>
              </a:prstGeom>
              <a:solidFill>
                <a:srgbClr val="FF0000"/>
              </a:solidFill>
              <a:ln w="9525">
                <a:solidFill>
                  <a:srgbClr val="FF0000"/>
                </a:solidFill>
                <a:round/>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58418" name="Oval 72">
                <a:extLst>
                  <a:ext uri="{FF2B5EF4-FFF2-40B4-BE49-F238E27FC236}">
                    <a16:creationId xmlns:a16="http://schemas.microsoft.com/office/drawing/2014/main" id="{44F55C7A-5799-4C78-8FBC-FB009503FD99}"/>
                  </a:ext>
                </a:extLst>
              </p:cNvPr>
              <p:cNvSpPr>
                <a:spLocks noChangeArrowheads="1"/>
              </p:cNvSpPr>
              <p:nvPr/>
            </p:nvSpPr>
            <p:spPr bwMode="auto">
              <a:xfrm>
                <a:off x="5520" y="1968"/>
                <a:ext cx="180" cy="180"/>
              </a:xfrm>
              <a:prstGeom prst="ellipse">
                <a:avLst/>
              </a:prstGeom>
              <a:solidFill>
                <a:srgbClr val="FF0000"/>
              </a:solidFill>
              <a:ln w="9525">
                <a:solidFill>
                  <a:srgbClr val="FF0000"/>
                </a:solidFill>
                <a:round/>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grpSp>
        <p:sp>
          <p:nvSpPr>
            <p:cNvPr id="58385" name="Line 73">
              <a:extLst>
                <a:ext uri="{FF2B5EF4-FFF2-40B4-BE49-F238E27FC236}">
                  <a16:creationId xmlns:a16="http://schemas.microsoft.com/office/drawing/2014/main" id="{EC875D3A-F3F5-4644-B02C-6D60A37D6752}"/>
                </a:ext>
              </a:extLst>
            </p:cNvPr>
            <p:cNvSpPr>
              <a:spLocks noChangeShapeType="1"/>
            </p:cNvSpPr>
            <p:nvPr/>
          </p:nvSpPr>
          <p:spPr bwMode="auto">
            <a:xfrm>
              <a:off x="1583" y="3988"/>
              <a:ext cx="646" cy="0"/>
            </a:xfrm>
            <a:prstGeom prst="line">
              <a:avLst/>
            </a:prstGeom>
            <a:noFill/>
            <a:ln w="2857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8386" name="Line 74">
              <a:extLst>
                <a:ext uri="{FF2B5EF4-FFF2-40B4-BE49-F238E27FC236}">
                  <a16:creationId xmlns:a16="http://schemas.microsoft.com/office/drawing/2014/main" id="{405E822F-B93A-46F9-99FD-2FDB2AC7A6B2}"/>
                </a:ext>
              </a:extLst>
            </p:cNvPr>
            <p:cNvSpPr>
              <a:spLocks noChangeShapeType="1"/>
            </p:cNvSpPr>
            <p:nvPr/>
          </p:nvSpPr>
          <p:spPr bwMode="auto">
            <a:xfrm flipV="1">
              <a:off x="1583" y="3835"/>
              <a:ext cx="242" cy="140"/>
            </a:xfrm>
            <a:prstGeom prst="line">
              <a:avLst/>
            </a:prstGeom>
            <a:noFill/>
            <a:ln w="2857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8387" name="Line 75">
              <a:extLst>
                <a:ext uri="{FF2B5EF4-FFF2-40B4-BE49-F238E27FC236}">
                  <a16:creationId xmlns:a16="http://schemas.microsoft.com/office/drawing/2014/main" id="{1C696D6B-35E8-4FEA-9B89-C3B22840432C}"/>
                </a:ext>
              </a:extLst>
            </p:cNvPr>
            <p:cNvSpPr>
              <a:spLocks noChangeShapeType="1"/>
            </p:cNvSpPr>
            <p:nvPr/>
          </p:nvSpPr>
          <p:spPr bwMode="auto">
            <a:xfrm flipV="1">
              <a:off x="1583" y="3501"/>
              <a:ext cx="0" cy="417"/>
            </a:xfrm>
            <a:prstGeom prst="line">
              <a:avLst/>
            </a:prstGeom>
            <a:noFill/>
            <a:ln w="2857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58388" name="Object 76">
              <a:extLst>
                <a:ext uri="{FF2B5EF4-FFF2-40B4-BE49-F238E27FC236}">
                  <a16:creationId xmlns:a16="http://schemas.microsoft.com/office/drawing/2014/main" id="{6B60D7E8-47E9-48FA-B36D-E404ED6AA00F}"/>
                </a:ext>
              </a:extLst>
            </p:cNvPr>
            <p:cNvGraphicFramePr>
              <a:graphicFrameLocks noChangeAspect="1"/>
            </p:cNvGraphicFramePr>
            <p:nvPr/>
          </p:nvGraphicFramePr>
          <p:xfrm>
            <a:off x="1968" y="3744"/>
            <a:ext cx="208" cy="272"/>
          </p:xfrm>
          <a:graphic>
            <a:graphicData uri="http://schemas.openxmlformats.org/presentationml/2006/ole">
              <mc:AlternateContent xmlns:mc="http://schemas.openxmlformats.org/markup-compatibility/2006">
                <mc:Choice xmlns:v="urn:schemas-microsoft-com:vml" Requires="v">
                  <p:oleObj spid="_x0000_s58642" r:id="rId20" imgW="164885" imgH="215619" progId="Equation.3">
                    <p:embed/>
                  </p:oleObj>
                </mc:Choice>
                <mc:Fallback>
                  <p:oleObj r:id="rId20" imgW="164885" imgH="215619" progId="Equation.3">
                    <p:embed/>
                    <p:pic>
                      <p:nvPicPr>
                        <p:cNvPr id="0" name="Object 7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68" y="3744"/>
                          <a:ext cx="208" cy="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8389" name="Object 77">
              <a:extLst>
                <a:ext uri="{FF2B5EF4-FFF2-40B4-BE49-F238E27FC236}">
                  <a16:creationId xmlns:a16="http://schemas.microsoft.com/office/drawing/2014/main" id="{A0C5C18D-78FC-4BEA-935A-1C0608E5B0A2}"/>
                </a:ext>
              </a:extLst>
            </p:cNvPr>
            <p:cNvGraphicFramePr>
              <a:graphicFrameLocks noChangeAspect="1"/>
            </p:cNvGraphicFramePr>
            <p:nvPr/>
          </p:nvGraphicFramePr>
          <p:xfrm>
            <a:off x="1872" y="3456"/>
            <a:ext cx="224" cy="272"/>
          </p:xfrm>
          <a:graphic>
            <a:graphicData uri="http://schemas.openxmlformats.org/presentationml/2006/ole">
              <mc:AlternateContent xmlns:mc="http://schemas.openxmlformats.org/markup-compatibility/2006">
                <mc:Choice xmlns:v="urn:schemas-microsoft-com:vml" Requires="v">
                  <p:oleObj spid="_x0000_s58643" r:id="rId21" imgW="177569" imgH="215619" progId="Equation.3">
                    <p:embed/>
                  </p:oleObj>
                </mc:Choice>
                <mc:Fallback>
                  <p:oleObj r:id="rId21" imgW="177569" imgH="215619" progId="Equation.3">
                    <p:embed/>
                    <p:pic>
                      <p:nvPicPr>
                        <p:cNvPr id="0" name="Object 7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72" y="3456"/>
                          <a:ext cx="224" cy="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8390" name="Object 78">
              <a:extLst>
                <a:ext uri="{FF2B5EF4-FFF2-40B4-BE49-F238E27FC236}">
                  <a16:creationId xmlns:a16="http://schemas.microsoft.com/office/drawing/2014/main" id="{BC13227C-DCCC-42BB-B70F-D88090579EF3}"/>
                </a:ext>
              </a:extLst>
            </p:cNvPr>
            <p:cNvGraphicFramePr>
              <a:graphicFrameLocks noChangeAspect="1"/>
            </p:cNvGraphicFramePr>
            <p:nvPr/>
          </p:nvGraphicFramePr>
          <p:xfrm>
            <a:off x="1392" y="3264"/>
            <a:ext cx="224" cy="288"/>
          </p:xfrm>
          <a:graphic>
            <a:graphicData uri="http://schemas.openxmlformats.org/presentationml/2006/ole">
              <mc:AlternateContent xmlns:mc="http://schemas.openxmlformats.org/markup-compatibility/2006">
                <mc:Choice xmlns:v="urn:schemas-microsoft-com:vml" Requires="v">
                  <p:oleObj spid="_x0000_s58644" r:id="rId22" imgW="177646" imgH="228402" progId="Equation.3">
                    <p:embed/>
                  </p:oleObj>
                </mc:Choice>
                <mc:Fallback>
                  <p:oleObj r:id="rId22" imgW="177646" imgH="228402" progId="Equation.3">
                    <p:embed/>
                    <p:pic>
                      <p:nvPicPr>
                        <p:cNvPr id="0" name="Object 7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392" y="3264"/>
                          <a:ext cx="22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34895" name="Text Box 79">
            <a:extLst>
              <a:ext uri="{FF2B5EF4-FFF2-40B4-BE49-F238E27FC236}">
                <a16:creationId xmlns:a16="http://schemas.microsoft.com/office/drawing/2014/main" id="{8C4E1D4E-DE53-4E3E-A088-6861930B4DD7}"/>
              </a:ext>
            </a:extLst>
          </p:cNvPr>
          <p:cNvSpPr txBox="1">
            <a:spLocks noChangeArrowheads="1"/>
          </p:cNvSpPr>
          <p:nvPr/>
        </p:nvSpPr>
        <p:spPr bwMode="auto">
          <a:xfrm>
            <a:off x="228600" y="228600"/>
            <a:ext cx="2971800" cy="457200"/>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zh-CN" altLang="en-US" sz="2400" b="1">
                <a:solidFill>
                  <a:srgbClr val="000000"/>
                </a:solidFill>
                <a:latin typeface="宋体" panose="02010600030101010101" pitchFamily="2" charset="-122"/>
              </a:rPr>
              <a:t>数学上的严格定义：</a:t>
            </a:r>
          </a:p>
        </p:txBody>
      </p:sp>
      <p:sp>
        <p:nvSpPr>
          <p:cNvPr id="34896" name="Text Box 80">
            <a:extLst>
              <a:ext uri="{FF2B5EF4-FFF2-40B4-BE49-F238E27FC236}">
                <a16:creationId xmlns:a16="http://schemas.microsoft.com/office/drawing/2014/main" id="{02129BEC-1170-4A11-9BF4-8B90FD97B5A9}"/>
              </a:ext>
            </a:extLst>
          </p:cNvPr>
          <p:cNvSpPr txBox="1">
            <a:spLocks noChangeArrowheads="1"/>
          </p:cNvSpPr>
          <p:nvPr/>
        </p:nvSpPr>
        <p:spPr bwMode="auto">
          <a:xfrm>
            <a:off x="533400" y="3124200"/>
            <a:ext cx="79248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en-US" altLang="zh-CN" sz="2400" dirty="0">
                <a:solidFill>
                  <a:srgbClr val="000000"/>
                </a:solidFill>
                <a:latin typeface="宋体" panose="02010600030101010101" pitchFamily="2" charset="-122"/>
              </a:rPr>
              <a:t>    </a:t>
            </a:r>
            <a:r>
              <a:rPr kumimoji="1" lang="zh-CN" altLang="en-US" sz="2400" dirty="0">
                <a:solidFill>
                  <a:srgbClr val="000000"/>
                </a:solidFill>
                <a:latin typeface="宋体" panose="02010600030101010101" pitchFamily="2" charset="-122"/>
              </a:rPr>
              <a:t>其中  ， ， 为整数，当它们取不同整数时就得到所有格点。称  ， ， 为</a:t>
            </a:r>
            <a:r>
              <a:rPr kumimoji="1" lang="zh-CN" altLang="en-US" sz="2400" b="1" dirty="0">
                <a:solidFill>
                  <a:srgbClr val="0000FF"/>
                </a:solidFill>
                <a:latin typeface="宋体" panose="02010600030101010101" pitchFamily="2" charset="-122"/>
              </a:rPr>
              <a:t>初基平移矢量</a:t>
            </a:r>
            <a:r>
              <a:rPr kumimoji="1" lang="zh-CN" altLang="en-US" sz="2400" dirty="0">
                <a:solidFill>
                  <a:srgbClr val="000000"/>
                </a:solidFill>
                <a:latin typeface="宋体" panose="02010600030101010101" pitchFamily="2" charset="-122"/>
              </a:rPr>
              <a:t>，简称</a:t>
            </a:r>
            <a:r>
              <a:rPr kumimoji="1" lang="zh-CN" altLang="en-US" sz="2400" b="1" dirty="0">
                <a:solidFill>
                  <a:srgbClr val="0000FF"/>
                </a:solidFill>
                <a:latin typeface="宋体" panose="02010600030101010101" pitchFamily="2" charset="-122"/>
              </a:rPr>
              <a:t>基矢</a:t>
            </a:r>
            <a:r>
              <a:rPr kumimoji="1" lang="zh-CN" altLang="en-US" sz="2400" dirty="0">
                <a:solidFill>
                  <a:srgbClr val="000000"/>
                </a:solidFill>
                <a:latin typeface="宋体" panose="02010600030101010101" pitchFamily="2" charset="-122"/>
              </a:rPr>
              <a:t>。</a:t>
            </a:r>
            <a:endParaRPr kumimoji="1" lang="zh-CN" altLang="en-US" sz="2400" dirty="0">
              <a:latin typeface="Tahoma" panose="020B0604030504040204" pitchFamily="34" charset="0"/>
            </a:endParaRPr>
          </a:p>
        </p:txBody>
      </p:sp>
      <p:sp>
        <p:nvSpPr>
          <p:cNvPr id="34897" name="Text Box 81">
            <a:extLst>
              <a:ext uri="{FF2B5EF4-FFF2-40B4-BE49-F238E27FC236}">
                <a16:creationId xmlns:a16="http://schemas.microsoft.com/office/drawing/2014/main" id="{B05C7671-F4A3-421E-8B80-394DBE7C95DA}"/>
              </a:ext>
            </a:extLst>
          </p:cNvPr>
          <p:cNvSpPr txBox="1">
            <a:spLocks noChangeArrowheads="1"/>
          </p:cNvSpPr>
          <p:nvPr/>
        </p:nvSpPr>
        <p:spPr bwMode="auto">
          <a:xfrm>
            <a:off x="7086600" y="2209800"/>
            <a:ext cx="152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en-US" altLang="zh-CN" sz="2400">
                <a:solidFill>
                  <a:srgbClr val="080912"/>
                </a:solidFill>
                <a:latin typeface="Tahoma" panose="020B0604030504040204" pitchFamily="34" charset="0"/>
              </a:rPr>
              <a:t>(1-1)</a:t>
            </a:r>
          </a:p>
        </p:txBody>
      </p:sp>
    </p:spTree>
  </p:cSld>
  <p:clrMapOvr>
    <a:masterClrMapping/>
  </p:clrMapOvr>
  <p:transition spd="slow">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8" presetClass="entr" presetSubtype="16" fill="hold" grpId="0" nodeType="clickEffect">
                                  <p:stCondLst>
                                    <p:cond delay="0"/>
                                  </p:stCondLst>
                                  <p:childTnLst>
                                    <p:set>
                                      <p:cBhvr>
                                        <p:cTn id="6" dur="1" fill="hold">
                                          <p:stCondLst>
                                            <p:cond delay="0"/>
                                          </p:stCondLst>
                                        </p:cTn>
                                        <p:tgtEl>
                                          <p:spTgt spid="34895"/>
                                        </p:tgtEl>
                                        <p:attrNameLst>
                                          <p:attrName>style.visibility</p:attrName>
                                        </p:attrNameLst>
                                      </p:cBhvr>
                                      <p:to>
                                        <p:strVal val="visible"/>
                                      </p:to>
                                    </p:set>
                                    <p:animEffect transition="in" filter="diamond(in)">
                                      <p:cBhvr>
                                        <p:cTn id="7" dur="2000"/>
                                        <p:tgtEl>
                                          <p:spTgt spid="3489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8" presetClass="entr" presetSubtype="16" fill="hold" grpId="0" nodeType="clickEffect">
                                  <p:stCondLst>
                                    <p:cond delay="0"/>
                                  </p:stCondLst>
                                  <p:childTnLst>
                                    <p:set>
                                      <p:cBhvr>
                                        <p:cTn id="11" dur="1" fill="hold">
                                          <p:stCondLst>
                                            <p:cond delay="0"/>
                                          </p:stCondLst>
                                        </p:cTn>
                                        <p:tgtEl>
                                          <p:spTgt spid="34828"/>
                                        </p:tgtEl>
                                        <p:attrNameLst>
                                          <p:attrName>style.visibility</p:attrName>
                                        </p:attrNameLst>
                                      </p:cBhvr>
                                      <p:to>
                                        <p:strVal val="visible"/>
                                      </p:to>
                                    </p:set>
                                    <p:animEffect transition="in" filter="diamond(in)">
                                      <p:cBhvr>
                                        <p:cTn id="12" dur="2000"/>
                                        <p:tgtEl>
                                          <p:spTgt spid="34828"/>
                                        </p:tgtEl>
                                      </p:cBhvr>
                                    </p:animEffect>
                                  </p:childTnLst>
                                </p:cTn>
                              </p:par>
                              <p:par>
                                <p:cTn id="13" presetID="8" presetClass="entr" presetSubtype="16" fill="hold" nodeType="withEffect">
                                  <p:stCondLst>
                                    <p:cond delay="0"/>
                                  </p:stCondLst>
                                  <p:childTnLst>
                                    <p:set>
                                      <p:cBhvr>
                                        <p:cTn id="14" dur="1" fill="hold">
                                          <p:stCondLst>
                                            <p:cond delay="0"/>
                                          </p:stCondLst>
                                        </p:cTn>
                                        <p:tgtEl>
                                          <p:spTgt spid="34829"/>
                                        </p:tgtEl>
                                        <p:attrNameLst>
                                          <p:attrName>style.visibility</p:attrName>
                                        </p:attrNameLst>
                                      </p:cBhvr>
                                      <p:to>
                                        <p:strVal val="visible"/>
                                      </p:to>
                                    </p:set>
                                    <p:animEffect transition="in" filter="diamond(in)">
                                      <p:cBhvr>
                                        <p:cTn id="15" dur="2000"/>
                                        <p:tgtEl>
                                          <p:spTgt spid="34829"/>
                                        </p:tgtEl>
                                      </p:cBhvr>
                                    </p:animEffect>
                                  </p:childTnLst>
                                </p:cTn>
                              </p:par>
                              <p:par>
                                <p:cTn id="16" presetID="8" presetClass="entr" presetSubtype="16" fill="hold" nodeType="withEffect">
                                  <p:stCondLst>
                                    <p:cond delay="0"/>
                                  </p:stCondLst>
                                  <p:childTnLst>
                                    <p:set>
                                      <p:cBhvr>
                                        <p:cTn id="17" dur="1" fill="hold">
                                          <p:stCondLst>
                                            <p:cond delay="0"/>
                                          </p:stCondLst>
                                        </p:cTn>
                                        <p:tgtEl>
                                          <p:spTgt spid="34830"/>
                                        </p:tgtEl>
                                        <p:attrNameLst>
                                          <p:attrName>style.visibility</p:attrName>
                                        </p:attrNameLst>
                                      </p:cBhvr>
                                      <p:to>
                                        <p:strVal val="visible"/>
                                      </p:to>
                                    </p:set>
                                    <p:animEffect transition="in" filter="diamond(in)">
                                      <p:cBhvr>
                                        <p:cTn id="18" dur="2000"/>
                                        <p:tgtEl>
                                          <p:spTgt spid="34830"/>
                                        </p:tgtEl>
                                      </p:cBhvr>
                                    </p:animEffect>
                                  </p:childTnLst>
                                </p:cTn>
                              </p:par>
                              <p:par>
                                <p:cTn id="19" presetID="8" presetClass="entr" presetSubtype="16" fill="hold" nodeType="withEffect">
                                  <p:stCondLst>
                                    <p:cond delay="0"/>
                                  </p:stCondLst>
                                  <p:childTnLst>
                                    <p:set>
                                      <p:cBhvr>
                                        <p:cTn id="20" dur="1" fill="hold">
                                          <p:stCondLst>
                                            <p:cond delay="0"/>
                                          </p:stCondLst>
                                        </p:cTn>
                                        <p:tgtEl>
                                          <p:spTgt spid="34831"/>
                                        </p:tgtEl>
                                        <p:attrNameLst>
                                          <p:attrName>style.visibility</p:attrName>
                                        </p:attrNameLst>
                                      </p:cBhvr>
                                      <p:to>
                                        <p:strVal val="visible"/>
                                      </p:to>
                                    </p:set>
                                    <p:animEffect transition="in" filter="diamond(in)">
                                      <p:cBhvr>
                                        <p:cTn id="21" dur="2000"/>
                                        <p:tgtEl>
                                          <p:spTgt spid="34831"/>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8" presetClass="entr" presetSubtype="16" fill="hold" nodeType="clickEffect">
                                  <p:stCondLst>
                                    <p:cond delay="0"/>
                                  </p:stCondLst>
                                  <p:childTnLst>
                                    <p:set>
                                      <p:cBhvr>
                                        <p:cTn id="25" dur="1" fill="hold">
                                          <p:stCondLst>
                                            <p:cond delay="0"/>
                                          </p:stCondLst>
                                        </p:cTn>
                                        <p:tgtEl>
                                          <p:spTgt spid="34823"/>
                                        </p:tgtEl>
                                        <p:attrNameLst>
                                          <p:attrName>style.visibility</p:attrName>
                                        </p:attrNameLst>
                                      </p:cBhvr>
                                      <p:to>
                                        <p:strVal val="visible"/>
                                      </p:to>
                                    </p:set>
                                    <p:animEffect transition="in" filter="diamond(in)">
                                      <p:cBhvr>
                                        <p:cTn id="26" dur="2000"/>
                                        <p:tgtEl>
                                          <p:spTgt spid="34823"/>
                                        </p:tgtEl>
                                      </p:cBhvr>
                                    </p:animEffect>
                                  </p:childTnLst>
                                </p:cTn>
                              </p:par>
                              <p:par>
                                <p:cTn id="27" presetID="8" presetClass="entr" presetSubtype="16" fill="hold" grpId="0" nodeType="withEffect">
                                  <p:stCondLst>
                                    <p:cond delay="0"/>
                                  </p:stCondLst>
                                  <p:childTnLst>
                                    <p:set>
                                      <p:cBhvr>
                                        <p:cTn id="28" dur="1" fill="hold">
                                          <p:stCondLst>
                                            <p:cond delay="0"/>
                                          </p:stCondLst>
                                        </p:cTn>
                                        <p:tgtEl>
                                          <p:spTgt spid="34897"/>
                                        </p:tgtEl>
                                        <p:attrNameLst>
                                          <p:attrName>style.visibility</p:attrName>
                                        </p:attrNameLst>
                                      </p:cBhvr>
                                      <p:to>
                                        <p:strVal val="visible"/>
                                      </p:to>
                                    </p:set>
                                    <p:animEffect transition="in" filter="diamond(in)">
                                      <p:cBhvr>
                                        <p:cTn id="29" dur="2000"/>
                                        <p:tgtEl>
                                          <p:spTgt spid="34897"/>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8" presetClass="entr" presetSubtype="16" fill="hold" nodeType="clickEffect">
                                  <p:stCondLst>
                                    <p:cond delay="0"/>
                                  </p:stCondLst>
                                  <p:childTnLst>
                                    <p:set>
                                      <p:cBhvr>
                                        <p:cTn id="33" dur="1" fill="hold">
                                          <p:stCondLst>
                                            <p:cond delay="0"/>
                                          </p:stCondLst>
                                        </p:cTn>
                                        <p:tgtEl>
                                          <p:spTgt spid="34819"/>
                                        </p:tgtEl>
                                        <p:attrNameLst>
                                          <p:attrName>style.visibility</p:attrName>
                                        </p:attrNameLst>
                                      </p:cBhvr>
                                      <p:to>
                                        <p:strVal val="visible"/>
                                      </p:to>
                                    </p:set>
                                    <p:animEffect transition="in" filter="diamond(in)">
                                      <p:cBhvr>
                                        <p:cTn id="34" dur="2000"/>
                                        <p:tgtEl>
                                          <p:spTgt spid="34819"/>
                                        </p:tgtEl>
                                      </p:cBhvr>
                                    </p:animEffect>
                                  </p:childTnLst>
                                </p:cTn>
                              </p:par>
                              <p:par>
                                <p:cTn id="35" presetID="8" presetClass="entr" presetSubtype="16" fill="hold" nodeType="withEffect">
                                  <p:stCondLst>
                                    <p:cond delay="0"/>
                                  </p:stCondLst>
                                  <p:childTnLst>
                                    <p:set>
                                      <p:cBhvr>
                                        <p:cTn id="36" dur="1" fill="hold">
                                          <p:stCondLst>
                                            <p:cond delay="0"/>
                                          </p:stCondLst>
                                        </p:cTn>
                                        <p:tgtEl>
                                          <p:spTgt spid="2"/>
                                        </p:tgtEl>
                                        <p:attrNameLst>
                                          <p:attrName>style.visibility</p:attrName>
                                        </p:attrNameLst>
                                      </p:cBhvr>
                                      <p:to>
                                        <p:strVal val="visible"/>
                                      </p:to>
                                    </p:set>
                                    <p:animEffect transition="in" filter="diamond(in)">
                                      <p:cBhvr>
                                        <p:cTn id="37" dur="2000"/>
                                        <p:tgtEl>
                                          <p:spTgt spid="2"/>
                                        </p:tgtEl>
                                      </p:cBhvr>
                                    </p:animEffect>
                                  </p:childTnLst>
                                </p:cTn>
                              </p:par>
                              <p:par>
                                <p:cTn id="38" presetID="8" presetClass="entr" presetSubtype="16" fill="hold" nodeType="withEffect">
                                  <p:stCondLst>
                                    <p:cond delay="0"/>
                                  </p:stCondLst>
                                  <p:childTnLst>
                                    <p:set>
                                      <p:cBhvr>
                                        <p:cTn id="39" dur="1" fill="hold">
                                          <p:stCondLst>
                                            <p:cond delay="0"/>
                                          </p:stCondLst>
                                        </p:cTn>
                                        <p:tgtEl>
                                          <p:spTgt spid="34824"/>
                                        </p:tgtEl>
                                        <p:attrNameLst>
                                          <p:attrName>style.visibility</p:attrName>
                                        </p:attrNameLst>
                                      </p:cBhvr>
                                      <p:to>
                                        <p:strVal val="visible"/>
                                      </p:to>
                                    </p:set>
                                    <p:animEffect transition="in" filter="diamond(in)">
                                      <p:cBhvr>
                                        <p:cTn id="40" dur="2000"/>
                                        <p:tgtEl>
                                          <p:spTgt spid="34824"/>
                                        </p:tgtEl>
                                      </p:cBhvr>
                                    </p:animEffect>
                                  </p:childTnLst>
                                </p:cTn>
                              </p:par>
                              <p:par>
                                <p:cTn id="41" presetID="8" presetClass="entr" presetSubtype="16" fill="hold" nodeType="withEffect">
                                  <p:stCondLst>
                                    <p:cond delay="0"/>
                                  </p:stCondLst>
                                  <p:childTnLst>
                                    <p:set>
                                      <p:cBhvr>
                                        <p:cTn id="42" dur="1" fill="hold">
                                          <p:stCondLst>
                                            <p:cond delay="0"/>
                                          </p:stCondLst>
                                        </p:cTn>
                                        <p:tgtEl>
                                          <p:spTgt spid="3"/>
                                        </p:tgtEl>
                                        <p:attrNameLst>
                                          <p:attrName>style.visibility</p:attrName>
                                        </p:attrNameLst>
                                      </p:cBhvr>
                                      <p:to>
                                        <p:strVal val="visible"/>
                                      </p:to>
                                    </p:set>
                                    <p:animEffect transition="in" filter="diamond(in)">
                                      <p:cBhvr>
                                        <p:cTn id="43" dur="2000"/>
                                        <p:tgtEl>
                                          <p:spTgt spid="3"/>
                                        </p:tgtEl>
                                      </p:cBhvr>
                                    </p:animEffect>
                                  </p:childTnLst>
                                </p:cTn>
                              </p:par>
                              <p:par>
                                <p:cTn id="44" presetID="8" presetClass="entr" presetSubtype="16" fill="hold" grpId="0" nodeType="withEffect">
                                  <p:stCondLst>
                                    <p:cond delay="0"/>
                                  </p:stCondLst>
                                  <p:childTnLst>
                                    <p:set>
                                      <p:cBhvr>
                                        <p:cTn id="45" dur="1" fill="hold">
                                          <p:stCondLst>
                                            <p:cond delay="0"/>
                                          </p:stCondLst>
                                        </p:cTn>
                                        <p:tgtEl>
                                          <p:spTgt spid="34896"/>
                                        </p:tgtEl>
                                        <p:attrNameLst>
                                          <p:attrName>style.visibility</p:attrName>
                                        </p:attrNameLst>
                                      </p:cBhvr>
                                      <p:to>
                                        <p:strVal val="visible"/>
                                      </p:to>
                                    </p:set>
                                    <p:animEffect transition="in" filter="diamond(in)">
                                      <p:cBhvr>
                                        <p:cTn id="46" dur="2000"/>
                                        <p:tgtEl>
                                          <p:spTgt spid="34896"/>
                                        </p:tgtEl>
                                      </p:cBhvr>
                                    </p:animEffect>
                                  </p:childTnLst>
                                </p:cTn>
                              </p:par>
                            </p:childTnLst>
                          </p:cTn>
                        </p:par>
                      </p:childTnLst>
                    </p:cTn>
                  </p:par>
                  <p:par>
                    <p:cTn id="47" fill="hold" nodeType="clickPar">
                      <p:stCondLst>
                        <p:cond delay="indefinite"/>
                      </p:stCondLst>
                      <p:childTnLst>
                        <p:par>
                          <p:cTn id="48" fill="hold" nodeType="withGroup">
                            <p:stCondLst>
                              <p:cond delay="0"/>
                            </p:stCondLst>
                            <p:childTnLst>
                              <p:par>
                                <p:cTn id="49" presetID="3" presetClass="entr" presetSubtype="10" fill="hold" nodeType="clickEffect">
                                  <p:stCondLst>
                                    <p:cond delay="0"/>
                                  </p:stCondLst>
                                  <p:childTnLst>
                                    <p:set>
                                      <p:cBhvr>
                                        <p:cTn id="50" dur="1" fill="hold">
                                          <p:stCondLst>
                                            <p:cond delay="0"/>
                                          </p:stCondLst>
                                        </p:cTn>
                                        <p:tgtEl>
                                          <p:spTgt spid="4"/>
                                        </p:tgtEl>
                                        <p:attrNameLst>
                                          <p:attrName>style.visibility</p:attrName>
                                        </p:attrNameLst>
                                      </p:cBhvr>
                                      <p:to>
                                        <p:strVal val="visible"/>
                                      </p:to>
                                    </p:set>
                                    <p:animEffect transition="in" filter="blinds(horizontal)">
                                      <p:cBhvr>
                                        <p:cTn id="5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828" grpId="0"/>
      <p:bldP spid="34895" grpId="0" animBg="1"/>
      <p:bldP spid="34896" grpId="0"/>
      <p:bldP spid="34897"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3" name="Rectangle 3">
            <a:extLst>
              <a:ext uri="{FF2B5EF4-FFF2-40B4-BE49-F238E27FC236}">
                <a16:creationId xmlns:a16="http://schemas.microsoft.com/office/drawing/2014/main" id="{C39BD788-29B1-4F38-B1D2-7498EB8B58BD}"/>
              </a:ext>
            </a:extLst>
          </p:cNvPr>
          <p:cNvSpPr>
            <a:spLocks noChangeArrowheads="1"/>
          </p:cNvSpPr>
          <p:nvPr/>
        </p:nvSpPr>
        <p:spPr bwMode="auto">
          <a:xfrm>
            <a:off x="381000" y="1219200"/>
            <a:ext cx="8229600" cy="173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en-US" altLang="zh-CN" sz="2400">
                <a:latin typeface="宋体" panose="02010600030101010101" pitchFamily="2" charset="-122"/>
              </a:rPr>
              <a:t>      </a:t>
            </a:r>
            <a:r>
              <a:rPr kumimoji="1" lang="zh-CN" altLang="en-US" sz="2400">
                <a:solidFill>
                  <a:srgbClr val="080912"/>
                </a:solidFill>
                <a:latin typeface="宋体" panose="02010600030101010101" pitchFamily="2" charset="-122"/>
              </a:rPr>
              <a:t>的无限集合是一个封闭的集合，因为其中任意两个矢量相加或相减得得到的矢量必定属于该集合。</a:t>
            </a:r>
          </a:p>
          <a:p>
            <a:pPr eaLnBrk="1" hangingPunct="1">
              <a:spcBef>
                <a:spcPct val="50000"/>
              </a:spcBef>
              <a:buFontTx/>
              <a:buNone/>
            </a:pPr>
            <a:r>
              <a:rPr kumimoji="1" lang="zh-CN" altLang="en-US" sz="2400">
                <a:latin typeface="宋体" panose="02010600030101010101" pitchFamily="2" charset="-122"/>
              </a:rPr>
              <a:t>     </a:t>
            </a:r>
            <a:r>
              <a:rPr kumimoji="1" lang="zh-CN" altLang="en-US" sz="2400">
                <a:solidFill>
                  <a:srgbClr val="080912"/>
                </a:solidFill>
                <a:latin typeface="宋体" panose="02010600030101010101" pitchFamily="2" charset="-122"/>
              </a:rPr>
              <a:t>由晶格平移矢量  所决定的晶格称为布喇菲晶格。（</a:t>
            </a:r>
            <a:r>
              <a:rPr kumimoji="1" lang="en-US" altLang="zh-CN" sz="2400">
                <a:solidFill>
                  <a:srgbClr val="080912"/>
                </a:solidFill>
                <a:latin typeface="Times New Roman" panose="02020603050405020304" pitchFamily="18" charset="0"/>
              </a:rPr>
              <a:t>Bravais Lattice</a:t>
            </a:r>
            <a:r>
              <a:rPr kumimoji="1" lang="zh-CN" altLang="en-US" sz="2400">
                <a:solidFill>
                  <a:srgbClr val="080912"/>
                </a:solidFill>
                <a:latin typeface="宋体" panose="02010600030101010101" pitchFamily="2" charset="-122"/>
              </a:rPr>
              <a:t>）基矢的选择不是唯一的。</a:t>
            </a:r>
          </a:p>
        </p:txBody>
      </p:sp>
      <p:graphicFrame>
        <p:nvGraphicFramePr>
          <p:cNvPr id="35844" name="Object 4">
            <a:extLst>
              <a:ext uri="{FF2B5EF4-FFF2-40B4-BE49-F238E27FC236}">
                <a16:creationId xmlns:a16="http://schemas.microsoft.com/office/drawing/2014/main" id="{E27559A8-3378-4547-BAAE-418124BC1B05}"/>
              </a:ext>
            </a:extLst>
          </p:cNvPr>
          <p:cNvGraphicFramePr>
            <a:graphicFrameLocks noChangeAspect="1"/>
          </p:cNvGraphicFramePr>
          <p:nvPr/>
        </p:nvGraphicFramePr>
        <p:xfrm>
          <a:off x="1066800" y="1219200"/>
          <a:ext cx="304800" cy="406400"/>
        </p:xfrm>
        <a:graphic>
          <a:graphicData uri="http://schemas.openxmlformats.org/presentationml/2006/ole">
            <mc:AlternateContent xmlns:mc="http://schemas.openxmlformats.org/markup-compatibility/2006">
              <mc:Choice xmlns:v="urn:schemas-microsoft-com:vml" Requires="v">
                <p:oleObj spid="_x0000_s59458" r:id="rId3" imgW="152268" imgH="203024" progId="Equation.3">
                  <p:embed/>
                </p:oleObj>
              </mc:Choice>
              <mc:Fallback>
                <p:oleObj r:id="rId3" imgW="152268" imgH="203024"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6800" y="1219200"/>
                        <a:ext cx="304800"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5845" name="Object 5">
            <a:extLst>
              <a:ext uri="{FF2B5EF4-FFF2-40B4-BE49-F238E27FC236}">
                <a16:creationId xmlns:a16="http://schemas.microsoft.com/office/drawing/2014/main" id="{F1A69699-59DA-427D-9A31-223925A8BBBA}"/>
              </a:ext>
            </a:extLst>
          </p:cNvPr>
          <p:cNvGraphicFramePr>
            <a:graphicFrameLocks noChangeAspect="1"/>
          </p:cNvGraphicFramePr>
          <p:nvPr/>
        </p:nvGraphicFramePr>
        <p:xfrm>
          <a:off x="3352800" y="2133600"/>
          <a:ext cx="304800" cy="406400"/>
        </p:xfrm>
        <a:graphic>
          <a:graphicData uri="http://schemas.openxmlformats.org/presentationml/2006/ole">
            <mc:AlternateContent xmlns:mc="http://schemas.openxmlformats.org/markup-compatibility/2006">
              <mc:Choice xmlns:v="urn:schemas-microsoft-com:vml" Requires="v">
                <p:oleObj spid="_x0000_s59459" r:id="rId5" imgW="152268" imgH="203024" progId="Equation.3">
                  <p:embed/>
                </p:oleObj>
              </mc:Choice>
              <mc:Fallback>
                <p:oleObj r:id="rId5" imgW="152268" imgH="203024" progId="Equation.3">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52800" y="2133600"/>
                        <a:ext cx="304800"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5846" name="Rectangle 6">
            <a:extLst>
              <a:ext uri="{FF2B5EF4-FFF2-40B4-BE49-F238E27FC236}">
                <a16:creationId xmlns:a16="http://schemas.microsoft.com/office/drawing/2014/main" id="{65DD8C13-2C25-4E74-AB59-3B000824A17A}"/>
              </a:ext>
            </a:extLst>
          </p:cNvPr>
          <p:cNvSpPr>
            <a:spLocks noChangeArrowheads="1"/>
          </p:cNvSpPr>
          <p:nvPr/>
        </p:nvSpPr>
        <p:spPr bwMode="auto">
          <a:xfrm>
            <a:off x="381000" y="2851150"/>
            <a:ext cx="7848600" cy="73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en-US" altLang="zh-CN" sz="1800">
                <a:solidFill>
                  <a:srgbClr val="000066"/>
                </a:solidFill>
                <a:latin typeface=""/>
              </a:rPr>
              <a:t>         </a:t>
            </a:r>
            <a:r>
              <a:rPr kumimoji="1" lang="zh-CN" altLang="en-US" sz="2000">
                <a:solidFill>
                  <a:srgbClr val="000066"/>
                </a:solidFill>
                <a:latin typeface=""/>
              </a:rPr>
              <a:t>在这里要强调指出的是</a:t>
            </a:r>
            <a:r>
              <a:rPr kumimoji="1" lang="zh-CN" altLang="en-US" sz="2000">
                <a:solidFill>
                  <a:srgbClr val="990066"/>
                </a:solidFill>
                <a:latin typeface=""/>
              </a:rPr>
              <a:t>基矢的选择不是唯一的。</a:t>
            </a:r>
            <a:r>
              <a:rPr kumimoji="1" lang="zh-CN" altLang="en-US" sz="2000">
                <a:solidFill>
                  <a:srgbClr val="000066"/>
                </a:solidFill>
                <a:latin typeface=""/>
              </a:rPr>
              <a:t>图表示了一个二维布喇菲点阵几种可能选取的基矢，尽管取法不同，但都能产生同一个布喇菲点阵。</a:t>
            </a:r>
            <a:endParaRPr kumimoji="1" lang="zh-CN" altLang="en-US" sz="900">
              <a:solidFill>
                <a:srgbClr val="000066"/>
              </a:solidFill>
              <a:latin typeface=""/>
            </a:endParaRPr>
          </a:p>
        </p:txBody>
      </p:sp>
      <p:pic>
        <p:nvPicPr>
          <p:cNvPr id="35847" name="Picture 7">
            <a:extLst>
              <a:ext uri="{FF2B5EF4-FFF2-40B4-BE49-F238E27FC236}">
                <a16:creationId xmlns:a16="http://schemas.microsoft.com/office/drawing/2014/main" id="{90D853EB-6665-4838-9F56-6329C9FA2AF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2000" y="3886200"/>
            <a:ext cx="7010400" cy="2530475"/>
          </a:xfrm>
          <a:prstGeom prst="rect">
            <a:avLst/>
          </a:prstGeom>
          <a:noFill/>
          <a:ln w="57150" cmpd="thinThick">
            <a:solidFill>
              <a:srgbClr val="FF00FF"/>
            </a:solidFill>
            <a:miter lim="800000"/>
            <a:headEnd/>
            <a:tailEnd/>
          </a:ln>
          <a:extLst>
            <a:ext uri="{909E8E84-426E-40DD-AFC4-6F175D3DCCD1}">
              <a14:hiddenFill xmlns:a14="http://schemas.microsoft.com/office/drawing/2010/main">
                <a:solidFill>
                  <a:srgbClr val="FFFFFF"/>
                </a:solidFill>
              </a14:hiddenFill>
            </a:ext>
          </a:extLst>
        </p:spPr>
      </p:pic>
      <p:graphicFrame>
        <p:nvGraphicFramePr>
          <p:cNvPr id="35848" name="Object 8">
            <a:extLst>
              <a:ext uri="{FF2B5EF4-FFF2-40B4-BE49-F238E27FC236}">
                <a16:creationId xmlns:a16="http://schemas.microsoft.com/office/drawing/2014/main" id="{ACF5149D-B6FD-44AA-80FA-7B3EFE3EBB93}"/>
              </a:ext>
            </a:extLst>
          </p:cNvPr>
          <p:cNvGraphicFramePr>
            <a:graphicFrameLocks noChangeAspect="1"/>
          </p:cNvGraphicFramePr>
          <p:nvPr/>
        </p:nvGraphicFramePr>
        <p:xfrm>
          <a:off x="1143000" y="762000"/>
          <a:ext cx="304800" cy="406400"/>
        </p:xfrm>
        <a:graphic>
          <a:graphicData uri="http://schemas.openxmlformats.org/presentationml/2006/ole">
            <mc:AlternateContent xmlns:mc="http://schemas.openxmlformats.org/markup-compatibility/2006">
              <mc:Choice xmlns:v="urn:schemas-microsoft-com:vml" Requires="v">
                <p:oleObj spid="_x0000_s59460" r:id="rId7" imgW="152268" imgH="203024" progId="Equation.3">
                  <p:embed/>
                </p:oleObj>
              </mc:Choice>
              <mc:Fallback>
                <p:oleObj r:id="rId7" imgW="152268" imgH="203024" progId="Equation.3">
                  <p:embed/>
                  <p:pic>
                    <p:nvPicPr>
                      <p:cNvPr id="0" name="Object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3000" y="762000"/>
                        <a:ext cx="304800"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5849" name="Object 9">
            <a:extLst>
              <a:ext uri="{FF2B5EF4-FFF2-40B4-BE49-F238E27FC236}">
                <a16:creationId xmlns:a16="http://schemas.microsoft.com/office/drawing/2014/main" id="{6505FA6A-C027-4DB2-967A-A73D6371AE99}"/>
              </a:ext>
            </a:extLst>
          </p:cNvPr>
          <p:cNvGraphicFramePr>
            <a:graphicFrameLocks noChangeAspect="1"/>
          </p:cNvGraphicFramePr>
          <p:nvPr/>
        </p:nvGraphicFramePr>
        <p:xfrm>
          <a:off x="4191000" y="381000"/>
          <a:ext cx="304800" cy="406400"/>
        </p:xfrm>
        <a:graphic>
          <a:graphicData uri="http://schemas.openxmlformats.org/presentationml/2006/ole">
            <mc:AlternateContent xmlns:mc="http://schemas.openxmlformats.org/markup-compatibility/2006">
              <mc:Choice xmlns:v="urn:schemas-microsoft-com:vml" Requires="v">
                <p:oleObj spid="_x0000_s59461" r:id="rId8" imgW="152268" imgH="203024" progId="Equation.3">
                  <p:embed/>
                </p:oleObj>
              </mc:Choice>
              <mc:Fallback>
                <p:oleObj r:id="rId8" imgW="152268" imgH="203024" progId="Equation.3">
                  <p:embed/>
                  <p:pic>
                    <p:nvPicPr>
                      <p:cNvPr id="0" name="Object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91000" y="381000"/>
                        <a:ext cx="304800"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5850" name="Text Box 10">
            <a:extLst>
              <a:ext uri="{FF2B5EF4-FFF2-40B4-BE49-F238E27FC236}">
                <a16:creationId xmlns:a16="http://schemas.microsoft.com/office/drawing/2014/main" id="{52E65DF5-3143-4AC2-BD27-A981D7679056}"/>
              </a:ext>
            </a:extLst>
          </p:cNvPr>
          <p:cNvSpPr txBox="1">
            <a:spLocks noChangeArrowheads="1"/>
          </p:cNvSpPr>
          <p:nvPr/>
        </p:nvSpPr>
        <p:spPr bwMode="auto">
          <a:xfrm>
            <a:off x="685800" y="381000"/>
            <a:ext cx="7848600" cy="831850"/>
          </a:xfrm>
          <a:prstGeom prst="rect">
            <a:avLst/>
          </a:prstGeom>
          <a:noFill/>
          <a:ln w="9525">
            <a:solidFill>
              <a:srgbClr val="FF00FF"/>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en-US" altLang="zh-CN" sz="2400">
                <a:latin typeface="宋体" panose="02010600030101010101" pitchFamily="2" charset="-122"/>
              </a:rPr>
              <a:t>    </a:t>
            </a:r>
            <a:r>
              <a:rPr kumimoji="1" lang="zh-CN" altLang="en-US" sz="2400">
                <a:solidFill>
                  <a:srgbClr val="080912"/>
                </a:solidFill>
                <a:latin typeface="宋体" panose="02010600030101010101" pitchFamily="2" charset="-122"/>
              </a:rPr>
              <a:t>从任意格点出发平移  后必然得到另一个格点，所以称  为</a:t>
            </a:r>
            <a:r>
              <a:rPr kumimoji="1" lang="zh-CN" altLang="en-US" sz="2400" b="1">
                <a:solidFill>
                  <a:srgbClr val="C60626"/>
                </a:solidFill>
                <a:latin typeface="宋体" panose="02010600030101010101" pitchFamily="2" charset="-122"/>
              </a:rPr>
              <a:t>晶格平移矢量</a:t>
            </a:r>
            <a:r>
              <a:rPr kumimoji="1" lang="zh-CN" altLang="en-US" sz="2400">
                <a:latin typeface="宋体" panose="02010600030101010101" pitchFamily="2" charset="-122"/>
              </a:rPr>
              <a:t>。</a:t>
            </a:r>
          </a:p>
        </p:txBody>
      </p:sp>
    </p:spTree>
  </p:cSld>
  <p:clrMapOvr>
    <a:masterClrMapping/>
  </p:clrMapOvr>
  <p:transition spd="slow">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5850"/>
                                        </p:tgtEl>
                                        <p:attrNameLst>
                                          <p:attrName>style.visibility</p:attrName>
                                        </p:attrNameLst>
                                      </p:cBhvr>
                                      <p:to>
                                        <p:strVal val="visible"/>
                                      </p:to>
                                    </p:set>
                                    <p:animEffect transition="in" filter="blinds(horizontal)">
                                      <p:cBhvr>
                                        <p:cTn id="7" dur="500"/>
                                        <p:tgtEl>
                                          <p:spTgt spid="35850"/>
                                        </p:tgtEl>
                                      </p:cBhvr>
                                    </p:animEffect>
                                  </p:childTnLst>
                                </p:cTn>
                              </p:par>
                              <p:par>
                                <p:cTn id="8" presetID="3" presetClass="entr" presetSubtype="10" fill="hold" nodeType="withEffect">
                                  <p:stCondLst>
                                    <p:cond delay="0"/>
                                  </p:stCondLst>
                                  <p:childTnLst>
                                    <p:set>
                                      <p:cBhvr>
                                        <p:cTn id="9" dur="1" fill="hold">
                                          <p:stCondLst>
                                            <p:cond delay="0"/>
                                          </p:stCondLst>
                                        </p:cTn>
                                        <p:tgtEl>
                                          <p:spTgt spid="35848"/>
                                        </p:tgtEl>
                                        <p:attrNameLst>
                                          <p:attrName>style.visibility</p:attrName>
                                        </p:attrNameLst>
                                      </p:cBhvr>
                                      <p:to>
                                        <p:strVal val="visible"/>
                                      </p:to>
                                    </p:set>
                                    <p:animEffect transition="in" filter="blinds(horizontal)">
                                      <p:cBhvr>
                                        <p:cTn id="10" dur="500"/>
                                        <p:tgtEl>
                                          <p:spTgt spid="35848"/>
                                        </p:tgtEl>
                                      </p:cBhvr>
                                    </p:animEffect>
                                  </p:childTnLst>
                                </p:cTn>
                              </p:par>
                              <p:par>
                                <p:cTn id="11" presetID="3" presetClass="entr" presetSubtype="10" fill="hold" nodeType="withEffect">
                                  <p:stCondLst>
                                    <p:cond delay="0"/>
                                  </p:stCondLst>
                                  <p:childTnLst>
                                    <p:set>
                                      <p:cBhvr>
                                        <p:cTn id="12" dur="1" fill="hold">
                                          <p:stCondLst>
                                            <p:cond delay="0"/>
                                          </p:stCondLst>
                                        </p:cTn>
                                        <p:tgtEl>
                                          <p:spTgt spid="35849"/>
                                        </p:tgtEl>
                                        <p:attrNameLst>
                                          <p:attrName>style.visibility</p:attrName>
                                        </p:attrNameLst>
                                      </p:cBhvr>
                                      <p:to>
                                        <p:strVal val="visible"/>
                                      </p:to>
                                    </p:set>
                                    <p:animEffect transition="in" filter="blinds(horizontal)">
                                      <p:cBhvr>
                                        <p:cTn id="13" dur="500"/>
                                        <p:tgtEl>
                                          <p:spTgt spid="35849"/>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35843"/>
                                        </p:tgtEl>
                                        <p:attrNameLst>
                                          <p:attrName>style.visibility</p:attrName>
                                        </p:attrNameLst>
                                      </p:cBhvr>
                                      <p:to>
                                        <p:strVal val="visible"/>
                                      </p:to>
                                    </p:set>
                                    <p:animEffect transition="in" filter="blinds(horizontal)">
                                      <p:cBhvr>
                                        <p:cTn id="18" dur="500"/>
                                        <p:tgtEl>
                                          <p:spTgt spid="35843"/>
                                        </p:tgtEl>
                                      </p:cBhvr>
                                    </p:animEffect>
                                  </p:childTnLst>
                                </p:cTn>
                              </p:par>
                              <p:par>
                                <p:cTn id="19" presetID="3" presetClass="entr" presetSubtype="10" fill="hold" nodeType="withEffect">
                                  <p:stCondLst>
                                    <p:cond delay="0"/>
                                  </p:stCondLst>
                                  <p:childTnLst>
                                    <p:set>
                                      <p:cBhvr>
                                        <p:cTn id="20" dur="1" fill="hold">
                                          <p:stCondLst>
                                            <p:cond delay="0"/>
                                          </p:stCondLst>
                                        </p:cTn>
                                        <p:tgtEl>
                                          <p:spTgt spid="35844"/>
                                        </p:tgtEl>
                                        <p:attrNameLst>
                                          <p:attrName>style.visibility</p:attrName>
                                        </p:attrNameLst>
                                      </p:cBhvr>
                                      <p:to>
                                        <p:strVal val="visible"/>
                                      </p:to>
                                    </p:set>
                                    <p:animEffect transition="in" filter="blinds(horizontal)">
                                      <p:cBhvr>
                                        <p:cTn id="21" dur="500"/>
                                        <p:tgtEl>
                                          <p:spTgt spid="35844"/>
                                        </p:tgtEl>
                                      </p:cBhvr>
                                    </p:animEffect>
                                  </p:childTnLst>
                                </p:cTn>
                              </p:par>
                              <p:par>
                                <p:cTn id="22" presetID="3" presetClass="entr" presetSubtype="10" fill="hold" nodeType="withEffect">
                                  <p:stCondLst>
                                    <p:cond delay="0"/>
                                  </p:stCondLst>
                                  <p:childTnLst>
                                    <p:set>
                                      <p:cBhvr>
                                        <p:cTn id="23" dur="1" fill="hold">
                                          <p:stCondLst>
                                            <p:cond delay="0"/>
                                          </p:stCondLst>
                                        </p:cTn>
                                        <p:tgtEl>
                                          <p:spTgt spid="35845"/>
                                        </p:tgtEl>
                                        <p:attrNameLst>
                                          <p:attrName>style.visibility</p:attrName>
                                        </p:attrNameLst>
                                      </p:cBhvr>
                                      <p:to>
                                        <p:strVal val="visible"/>
                                      </p:to>
                                    </p:set>
                                    <p:animEffect transition="in" filter="blinds(horizontal)">
                                      <p:cBhvr>
                                        <p:cTn id="24" dur="500"/>
                                        <p:tgtEl>
                                          <p:spTgt spid="35845"/>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3" presetClass="entr" presetSubtype="10" fill="hold" grpId="0" nodeType="clickEffect">
                                  <p:stCondLst>
                                    <p:cond delay="0"/>
                                  </p:stCondLst>
                                  <p:childTnLst>
                                    <p:set>
                                      <p:cBhvr>
                                        <p:cTn id="28" dur="1" fill="hold">
                                          <p:stCondLst>
                                            <p:cond delay="0"/>
                                          </p:stCondLst>
                                        </p:cTn>
                                        <p:tgtEl>
                                          <p:spTgt spid="35846"/>
                                        </p:tgtEl>
                                        <p:attrNameLst>
                                          <p:attrName>style.visibility</p:attrName>
                                        </p:attrNameLst>
                                      </p:cBhvr>
                                      <p:to>
                                        <p:strVal val="visible"/>
                                      </p:to>
                                    </p:set>
                                    <p:animEffect transition="in" filter="blinds(horizontal)">
                                      <p:cBhvr>
                                        <p:cTn id="29" dur="500"/>
                                        <p:tgtEl>
                                          <p:spTgt spid="35846"/>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3" presetClass="entr" presetSubtype="10" fill="hold" nodeType="clickEffect">
                                  <p:stCondLst>
                                    <p:cond delay="0"/>
                                  </p:stCondLst>
                                  <p:childTnLst>
                                    <p:set>
                                      <p:cBhvr>
                                        <p:cTn id="33" dur="1" fill="hold">
                                          <p:stCondLst>
                                            <p:cond delay="0"/>
                                          </p:stCondLst>
                                        </p:cTn>
                                        <p:tgtEl>
                                          <p:spTgt spid="35847"/>
                                        </p:tgtEl>
                                        <p:attrNameLst>
                                          <p:attrName>style.visibility</p:attrName>
                                        </p:attrNameLst>
                                      </p:cBhvr>
                                      <p:to>
                                        <p:strVal val="visible"/>
                                      </p:to>
                                    </p:set>
                                    <p:animEffect transition="in" filter="blinds(horizontal)">
                                      <p:cBhvr>
                                        <p:cTn id="34" dur="500"/>
                                        <p:tgtEl>
                                          <p:spTgt spid="358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43" grpId="0"/>
      <p:bldP spid="35846" grpId="0"/>
      <p:bldP spid="35850"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7" name="Rectangle 3">
            <a:extLst>
              <a:ext uri="{FF2B5EF4-FFF2-40B4-BE49-F238E27FC236}">
                <a16:creationId xmlns:a16="http://schemas.microsoft.com/office/drawing/2014/main" id="{EAB1ED8F-D0BC-4D74-B414-A2555679E293}"/>
              </a:ext>
            </a:extLst>
          </p:cNvPr>
          <p:cNvSpPr>
            <a:spLocks noChangeArrowheads="1"/>
          </p:cNvSpPr>
          <p:nvPr/>
        </p:nvSpPr>
        <p:spPr bwMode="auto">
          <a:xfrm>
            <a:off x="1371600" y="1144360"/>
            <a:ext cx="7543800" cy="2246769"/>
          </a:xfrm>
          <a:prstGeom prst="rect">
            <a:avLst/>
          </a:prstGeom>
          <a:solidFill>
            <a:srgbClr val="FFFF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zh-CN" altLang="en-US" sz="2800">
                <a:solidFill>
                  <a:srgbClr val="080912"/>
                </a:solidFill>
                <a:latin typeface="华文楷体" panose="02010600040101010101" pitchFamily="2" charset="-122"/>
                <a:ea typeface="华文楷体" panose="02010600040101010101" pitchFamily="2" charset="-122"/>
              </a:rPr>
              <a:t>用基矢为三个棱边组成平行六面体作为晶格的结构单元，它们平行堆积相互没有交叠或空隙可充满找个晶格，这样的结构单元称为原胞。每个原胞只含一个格点，</a:t>
            </a:r>
            <a:r>
              <a:rPr kumimoji="1" lang="zh-CN" altLang="en-US" sz="2800" b="1">
                <a:solidFill>
                  <a:srgbClr val="C6061D"/>
                </a:solidFill>
                <a:latin typeface="华文楷体" panose="02010600040101010101" pitchFamily="2" charset="-122"/>
                <a:ea typeface="华文楷体" panose="02010600040101010101" pitchFamily="2" charset="-122"/>
              </a:rPr>
              <a:t>原胞是体积最小的结构单元。</a:t>
            </a:r>
            <a:endParaRPr kumimoji="1" lang="zh-CN" altLang="en-US" sz="2800">
              <a:latin typeface="华文楷体" panose="02010600040101010101" pitchFamily="2" charset="-122"/>
              <a:ea typeface="华文楷体" panose="02010600040101010101" pitchFamily="2" charset="-122"/>
            </a:endParaRPr>
          </a:p>
        </p:txBody>
      </p:sp>
      <p:graphicFrame>
        <p:nvGraphicFramePr>
          <p:cNvPr id="36868" name="Object 4">
            <a:extLst>
              <a:ext uri="{FF2B5EF4-FFF2-40B4-BE49-F238E27FC236}">
                <a16:creationId xmlns:a16="http://schemas.microsoft.com/office/drawing/2014/main" id="{9D4407CC-09BC-4CEC-B826-0FEEA0B21CC9}"/>
              </a:ext>
            </a:extLst>
          </p:cNvPr>
          <p:cNvGraphicFramePr>
            <a:graphicFrameLocks noChangeAspect="1"/>
          </p:cNvGraphicFramePr>
          <p:nvPr>
            <p:extLst>
              <p:ext uri="{D42A27DB-BD31-4B8C-83A1-F6EECF244321}">
                <p14:modId xmlns:p14="http://schemas.microsoft.com/office/powerpoint/2010/main" val="700073056"/>
              </p:ext>
            </p:extLst>
          </p:nvPr>
        </p:nvGraphicFramePr>
        <p:xfrm>
          <a:off x="4946883" y="3690258"/>
          <a:ext cx="2419350" cy="563563"/>
        </p:xfrm>
        <a:graphic>
          <a:graphicData uri="http://schemas.openxmlformats.org/presentationml/2006/ole">
            <mc:AlternateContent xmlns:mc="http://schemas.openxmlformats.org/markup-compatibility/2006">
              <mc:Choice xmlns:v="urn:schemas-microsoft-com:vml" Requires="v">
                <p:oleObj spid="_x0000_s60441" name="Equation" r:id="rId3" imgW="977900" imgH="228600" progId="Equation.3">
                  <p:embed/>
                </p:oleObj>
              </mc:Choice>
              <mc:Fallback>
                <p:oleObj name="Equation" r:id="rId3" imgW="977900" imgH="228600"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46883" y="3690258"/>
                        <a:ext cx="2419350" cy="563563"/>
                      </a:xfrm>
                      <a:prstGeom prst="rect">
                        <a:avLst/>
                      </a:prstGeom>
                      <a:solidFill>
                        <a:srgbClr val="66FF33"/>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6869" name="AutoShape 5">
            <a:extLst>
              <a:ext uri="{FF2B5EF4-FFF2-40B4-BE49-F238E27FC236}">
                <a16:creationId xmlns:a16="http://schemas.microsoft.com/office/drawing/2014/main" id="{BFAF2A44-6BA8-43D6-8E51-1EAD5B9EC14F}"/>
              </a:ext>
            </a:extLst>
          </p:cNvPr>
          <p:cNvSpPr>
            <a:spLocks noChangeArrowheads="1"/>
          </p:cNvSpPr>
          <p:nvPr/>
        </p:nvSpPr>
        <p:spPr bwMode="auto">
          <a:xfrm>
            <a:off x="0" y="76200"/>
            <a:ext cx="3200400" cy="838200"/>
          </a:xfrm>
          <a:prstGeom prst="bevel">
            <a:avLst>
              <a:gd name="adj" fmla="val 12500"/>
            </a:avLst>
          </a:prstGeom>
          <a:solidFill>
            <a:srgbClr val="FFFF00"/>
          </a:solidFill>
          <a:ln>
            <a:noFill/>
          </a:ln>
          <a:effectLst>
            <a:outerShdw dist="162639" dir="18519588" algn="ctr" rotWithShape="0">
              <a:srgbClr val="D9FB9D"/>
            </a:outerShdw>
          </a:effectLst>
        </p:spPr>
        <p:txBody>
          <a:bodyPr lIns="92075" tIns="46038" rIns="92075" bIns="46038"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lang="en-US" altLang="zh-CN" sz="2800" b="1">
                <a:solidFill>
                  <a:schemeClr val="tx2"/>
                </a:solidFill>
                <a:latin typeface="华文楷体" panose="02010600040101010101" pitchFamily="2" charset="-122"/>
                <a:ea typeface="华文楷体" panose="02010600040101010101" pitchFamily="2" charset="-122"/>
              </a:rPr>
              <a:t>1.1.2 </a:t>
            </a:r>
            <a:r>
              <a:rPr lang="zh-CN" altLang="en-US" sz="2800" b="1">
                <a:solidFill>
                  <a:schemeClr val="tx2"/>
                </a:solidFill>
                <a:latin typeface="华文楷体" panose="02010600040101010101" pitchFamily="2" charset="-122"/>
                <a:ea typeface="华文楷体" panose="02010600040101010101" pitchFamily="2" charset="-122"/>
              </a:rPr>
              <a:t>原胞与晶胞</a:t>
            </a:r>
          </a:p>
        </p:txBody>
      </p:sp>
      <p:sp>
        <p:nvSpPr>
          <p:cNvPr id="36870" name="Text Box 6">
            <a:extLst>
              <a:ext uri="{FF2B5EF4-FFF2-40B4-BE49-F238E27FC236}">
                <a16:creationId xmlns:a16="http://schemas.microsoft.com/office/drawing/2014/main" id="{50829030-488D-4982-8897-538E194E7696}"/>
              </a:ext>
            </a:extLst>
          </p:cNvPr>
          <p:cNvSpPr txBox="1">
            <a:spLocks noChangeArrowheads="1"/>
          </p:cNvSpPr>
          <p:nvPr/>
        </p:nvSpPr>
        <p:spPr bwMode="auto">
          <a:xfrm>
            <a:off x="1295400" y="4727575"/>
            <a:ext cx="6781800" cy="954107"/>
          </a:xfrm>
          <a:prstGeom prst="rect">
            <a:avLst/>
          </a:prstGeom>
          <a:solidFill>
            <a:srgbClr val="FFFFCC"/>
          </a:solidFill>
          <a:ln>
            <a:noFill/>
          </a:ln>
          <a:extLst>
            <a:ext uri="{91240B29-F687-4F45-9708-019B960494DF}">
              <a14:hiddenLine xmlns:a14="http://schemas.microsoft.com/office/drawing/2010/main" w="19050">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zh-CN" altLang="en-US" sz="2800" dirty="0">
                <a:solidFill>
                  <a:srgbClr val="080912"/>
                </a:solidFill>
                <a:latin typeface="华文楷体" panose="02010600040101010101" pitchFamily="2" charset="-122"/>
                <a:ea typeface="华文楷体" panose="02010600040101010101" pitchFamily="2" charset="-122"/>
              </a:rPr>
              <a:t>往往选取体积较大的结构单元，称为晶胞（或单胞）。</a:t>
            </a:r>
          </a:p>
        </p:txBody>
      </p:sp>
      <p:sp>
        <p:nvSpPr>
          <p:cNvPr id="60422" name="Rectangle 7">
            <a:extLst>
              <a:ext uri="{FF2B5EF4-FFF2-40B4-BE49-F238E27FC236}">
                <a16:creationId xmlns:a16="http://schemas.microsoft.com/office/drawing/2014/main" id="{0E3BB245-F7BF-4CCF-B0A8-364B6AA188E0}"/>
              </a:ext>
            </a:extLst>
          </p:cNvPr>
          <p:cNvSpPr>
            <a:spLocks noChangeArrowheads="1"/>
          </p:cNvSpPr>
          <p:nvPr/>
        </p:nvSpPr>
        <p:spPr bwMode="auto">
          <a:xfrm>
            <a:off x="4114800" y="3167063"/>
            <a:ext cx="91440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华文楷体" panose="02010600040101010101" pitchFamily="2" charset="-122"/>
              <a:ea typeface="华文楷体" panose="02010600040101010101" pitchFamily="2" charset="-122"/>
            </a:endParaRPr>
          </a:p>
        </p:txBody>
      </p:sp>
      <p:pic>
        <p:nvPicPr>
          <p:cNvPr id="36872" name="Picture 8">
            <a:extLst>
              <a:ext uri="{FF2B5EF4-FFF2-40B4-BE49-F238E27FC236}">
                <a16:creationId xmlns:a16="http://schemas.microsoft.com/office/drawing/2014/main" id="{5010B650-3E2D-4509-8EF7-E899AE3A2AB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83756" y="3086100"/>
            <a:ext cx="2527069" cy="144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73" name="Text Box 9">
            <a:extLst>
              <a:ext uri="{FF2B5EF4-FFF2-40B4-BE49-F238E27FC236}">
                <a16:creationId xmlns:a16="http://schemas.microsoft.com/office/drawing/2014/main" id="{65E5E1A5-1662-47B8-B236-D32CD1A803DC}"/>
              </a:ext>
            </a:extLst>
          </p:cNvPr>
          <p:cNvSpPr txBox="1">
            <a:spLocks noChangeArrowheads="1"/>
          </p:cNvSpPr>
          <p:nvPr/>
        </p:nvSpPr>
        <p:spPr bwMode="auto">
          <a:xfrm>
            <a:off x="152400" y="1312046"/>
            <a:ext cx="12192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zh-CN" altLang="en-US" sz="2800" b="1">
                <a:solidFill>
                  <a:srgbClr val="C6061D"/>
                </a:solidFill>
                <a:latin typeface="华文楷体" panose="02010600040101010101" pitchFamily="2" charset="-122"/>
                <a:ea typeface="华文楷体" panose="02010600040101010101" pitchFamily="2" charset="-122"/>
              </a:rPr>
              <a:t>原胞：</a:t>
            </a:r>
          </a:p>
        </p:txBody>
      </p:sp>
      <p:sp>
        <p:nvSpPr>
          <p:cNvPr id="36874" name="Rectangle 10">
            <a:extLst>
              <a:ext uri="{FF2B5EF4-FFF2-40B4-BE49-F238E27FC236}">
                <a16:creationId xmlns:a16="http://schemas.microsoft.com/office/drawing/2014/main" id="{01C337C9-D108-4044-9E7B-68D3C107C768}"/>
              </a:ext>
            </a:extLst>
          </p:cNvPr>
          <p:cNvSpPr>
            <a:spLocks noChangeArrowheads="1"/>
          </p:cNvSpPr>
          <p:nvPr/>
        </p:nvSpPr>
        <p:spPr bwMode="auto">
          <a:xfrm>
            <a:off x="152400" y="4565535"/>
            <a:ext cx="126669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zh-CN" altLang="en-US" sz="2800" b="1">
                <a:solidFill>
                  <a:srgbClr val="C6061D"/>
                </a:solidFill>
                <a:latin typeface="华文楷体" panose="02010600040101010101" pitchFamily="2" charset="-122"/>
                <a:ea typeface="华文楷体" panose="02010600040101010101" pitchFamily="2" charset="-122"/>
              </a:rPr>
              <a:t>晶胞：</a:t>
            </a:r>
          </a:p>
        </p:txBody>
      </p:sp>
      <p:sp>
        <p:nvSpPr>
          <p:cNvPr id="36875" name="Text Box 11">
            <a:extLst>
              <a:ext uri="{FF2B5EF4-FFF2-40B4-BE49-F238E27FC236}">
                <a16:creationId xmlns:a16="http://schemas.microsoft.com/office/drawing/2014/main" id="{2C416B19-0796-4EB7-BDE6-153BB465F27C}"/>
              </a:ext>
            </a:extLst>
          </p:cNvPr>
          <p:cNvSpPr txBox="1">
            <a:spLocks noChangeArrowheads="1"/>
          </p:cNvSpPr>
          <p:nvPr/>
        </p:nvSpPr>
        <p:spPr bwMode="auto">
          <a:xfrm>
            <a:off x="7696200" y="3646190"/>
            <a:ext cx="152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en-US" altLang="zh-CN" sz="2400" dirty="0">
                <a:solidFill>
                  <a:srgbClr val="080912"/>
                </a:solidFill>
                <a:latin typeface="华文楷体" panose="02010600040101010101" pitchFamily="2" charset="-122"/>
                <a:ea typeface="华文楷体" panose="02010600040101010101" pitchFamily="2" charset="-122"/>
              </a:rPr>
              <a:t>(1-2)</a:t>
            </a:r>
          </a:p>
        </p:txBody>
      </p:sp>
    </p:spTree>
  </p:cSld>
  <p:clrMapOvr>
    <a:masterClrMapping/>
  </p:clrMapOvr>
  <p:transition spd="slow">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6869"/>
                                        </p:tgtEl>
                                        <p:attrNameLst>
                                          <p:attrName>style.visibility</p:attrName>
                                        </p:attrNameLst>
                                      </p:cBhvr>
                                      <p:to>
                                        <p:strVal val="visible"/>
                                      </p:to>
                                    </p:set>
                                    <p:animEffect transition="in" filter="blinds(horizontal)">
                                      <p:cBhvr>
                                        <p:cTn id="7" dur="500"/>
                                        <p:tgtEl>
                                          <p:spTgt spid="3686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6873"/>
                                        </p:tgtEl>
                                        <p:attrNameLst>
                                          <p:attrName>style.visibility</p:attrName>
                                        </p:attrNameLst>
                                      </p:cBhvr>
                                      <p:to>
                                        <p:strVal val="visible"/>
                                      </p:to>
                                    </p:set>
                                    <p:animEffect transition="in" filter="blinds(horizontal)">
                                      <p:cBhvr>
                                        <p:cTn id="12" dur="500"/>
                                        <p:tgtEl>
                                          <p:spTgt spid="3687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6867"/>
                                        </p:tgtEl>
                                        <p:attrNameLst>
                                          <p:attrName>style.visibility</p:attrName>
                                        </p:attrNameLst>
                                      </p:cBhvr>
                                      <p:to>
                                        <p:strVal val="visible"/>
                                      </p:to>
                                    </p:set>
                                    <p:animEffect transition="in" filter="blinds(horizontal)">
                                      <p:cBhvr>
                                        <p:cTn id="17" dur="500"/>
                                        <p:tgtEl>
                                          <p:spTgt spid="36867"/>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36872"/>
                                        </p:tgtEl>
                                        <p:attrNameLst>
                                          <p:attrName>style.visibility</p:attrName>
                                        </p:attrNameLst>
                                      </p:cBhvr>
                                      <p:to>
                                        <p:strVal val="visible"/>
                                      </p:to>
                                    </p:set>
                                    <p:animEffect transition="in" filter="blinds(horizontal)">
                                      <p:cBhvr>
                                        <p:cTn id="22" dur="500"/>
                                        <p:tgtEl>
                                          <p:spTgt spid="36872"/>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36868"/>
                                        </p:tgtEl>
                                        <p:attrNameLst>
                                          <p:attrName>style.visibility</p:attrName>
                                        </p:attrNameLst>
                                      </p:cBhvr>
                                      <p:to>
                                        <p:strVal val="visible"/>
                                      </p:to>
                                    </p:set>
                                    <p:animEffect transition="in" filter="blinds(horizontal)">
                                      <p:cBhvr>
                                        <p:cTn id="27" dur="500"/>
                                        <p:tgtEl>
                                          <p:spTgt spid="36868"/>
                                        </p:tgtEl>
                                      </p:cBhvr>
                                    </p:animEffect>
                                  </p:childTnLst>
                                </p:cTn>
                              </p:par>
                              <p:par>
                                <p:cTn id="28" presetID="3" presetClass="entr" presetSubtype="10" fill="hold" grpId="0" nodeType="withEffect">
                                  <p:stCondLst>
                                    <p:cond delay="0"/>
                                  </p:stCondLst>
                                  <p:childTnLst>
                                    <p:set>
                                      <p:cBhvr>
                                        <p:cTn id="29" dur="1" fill="hold">
                                          <p:stCondLst>
                                            <p:cond delay="0"/>
                                          </p:stCondLst>
                                        </p:cTn>
                                        <p:tgtEl>
                                          <p:spTgt spid="36875"/>
                                        </p:tgtEl>
                                        <p:attrNameLst>
                                          <p:attrName>style.visibility</p:attrName>
                                        </p:attrNameLst>
                                      </p:cBhvr>
                                      <p:to>
                                        <p:strVal val="visible"/>
                                      </p:to>
                                    </p:set>
                                    <p:animEffect transition="in" filter="blinds(horizontal)">
                                      <p:cBhvr>
                                        <p:cTn id="30" dur="500"/>
                                        <p:tgtEl>
                                          <p:spTgt spid="36875"/>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3" presetClass="entr" presetSubtype="10" fill="hold" grpId="0" nodeType="clickEffect">
                                  <p:stCondLst>
                                    <p:cond delay="0"/>
                                  </p:stCondLst>
                                  <p:childTnLst>
                                    <p:set>
                                      <p:cBhvr>
                                        <p:cTn id="34" dur="1" fill="hold">
                                          <p:stCondLst>
                                            <p:cond delay="0"/>
                                          </p:stCondLst>
                                        </p:cTn>
                                        <p:tgtEl>
                                          <p:spTgt spid="36874"/>
                                        </p:tgtEl>
                                        <p:attrNameLst>
                                          <p:attrName>style.visibility</p:attrName>
                                        </p:attrNameLst>
                                      </p:cBhvr>
                                      <p:to>
                                        <p:strVal val="visible"/>
                                      </p:to>
                                    </p:set>
                                    <p:animEffect transition="in" filter="blinds(horizontal)">
                                      <p:cBhvr>
                                        <p:cTn id="35" dur="500"/>
                                        <p:tgtEl>
                                          <p:spTgt spid="36874"/>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3" presetClass="entr" presetSubtype="10" fill="hold" grpId="0" nodeType="clickEffect">
                                  <p:stCondLst>
                                    <p:cond delay="0"/>
                                  </p:stCondLst>
                                  <p:childTnLst>
                                    <p:set>
                                      <p:cBhvr>
                                        <p:cTn id="39" dur="1" fill="hold">
                                          <p:stCondLst>
                                            <p:cond delay="0"/>
                                          </p:stCondLst>
                                        </p:cTn>
                                        <p:tgtEl>
                                          <p:spTgt spid="36870"/>
                                        </p:tgtEl>
                                        <p:attrNameLst>
                                          <p:attrName>style.visibility</p:attrName>
                                        </p:attrNameLst>
                                      </p:cBhvr>
                                      <p:to>
                                        <p:strVal val="visible"/>
                                      </p:to>
                                    </p:set>
                                    <p:animEffect transition="in" filter="blinds(horizontal)">
                                      <p:cBhvr>
                                        <p:cTn id="40" dur="500"/>
                                        <p:tgtEl>
                                          <p:spTgt spid="368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7" grpId="0" animBg="1"/>
      <p:bldP spid="36869" grpId="0" animBg="1"/>
      <p:bldP spid="36870" grpId="0" animBg="1"/>
      <p:bldP spid="36873" grpId="0"/>
      <p:bldP spid="36874" grpId="0"/>
      <p:bldP spid="36875" grpId="0"/>
    </p:bldLst>
  </p:timing>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A5956FCC-264C-40CC-9FF8-7AC6EC5FA50C}"/>
              </a:ext>
            </a:extLst>
          </p:cNvPr>
          <p:cNvSpPr>
            <a:spLocks noGrp="1" noChangeArrowheads="1"/>
          </p:cNvSpPr>
          <p:nvPr>
            <p:ph type="title"/>
          </p:nvPr>
        </p:nvSpPr>
        <p:spPr>
          <a:xfrm>
            <a:off x="457200" y="-6350"/>
            <a:ext cx="8229600" cy="944563"/>
          </a:xfrm>
        </p:spPr>
        <p:txBody>
          <a:bodyPr/>
          <a:lstStyle/>
          <a:p>
            <a:pPr algn="l" eaLnBrk="1" hangingPunct="1"/>
            <a:r>
              <a:rPr lang="zh-CN" altLang="en-US" b="1" dirty="0">
                <a:latin typeface="华文楷体" panose="02010600040101010101" pitchFamily="2" charset="-122"/>
                <a:ea typeface="华文楷体" panose="02010600040101010101" pitchFamily="2" charset="-122"/>
              </a:rPr>
              <a:t>晶胞的选取</a:t>
            </a:r>
          </a:p>
        </p:txBody>
      </p:sp>
      <p:sp>
        <p:nvSpPr>
          <p:cNvPr id="61443" name="Rectangle 3">
            <a:extLst>
              <a:ext uri="{FF2B5EF4-FFF2-40B4-BE49-F238E27FC236}">
                <a16:creationId xmlns:a16="http://schemas.microsoft.com/office/drawing/2014/main" id="{44630FFF-8A8E-4752-AC16-47E55DD28B7A}"/>
              </a:ext>
            </a:extLst>
          </p:cNvPr>
          <p:cNvSpPr>
            <a:spLocks noGrp="1" noChangeArrowheads="1"/>
          </p:cNvSpPr>
          <p:nvPr>
            <p:ph type="body" idx="1"/>
          </p:nvPr>
        </p:nvSpPr>
        <p:spPr>
          <a:xfrm>
            <a:off x="381000" y="938213"/>
            <a:ext cx="8229600" cy="4906962"/>
          </a:xfrm>
        </p:spPr>
        <p:txBody>
          <a:bodyPr/>
          <a:lstStyle/>
          <a:p>
            <a:pPr eaLnBrk="1" hangingPunct="1">
              <a:lnSpc>
                <a:spcPct val="90000"/>
              </a:lnSpc>
              <a:buFontTx/>
              <a:buNone/>
            </a:pPr>
            <a:r>
              <a:rPr lang="en-US" altLang="zh-CN" sz="2800">
                <a:latin typeface="华文楷体" panose="02010600040101010101" pitchFamily="2" charset="-122"/>
                <a:ea typeface="华文楷体" panose="02010600040101010101" pitchFamily="2" charset="-122"/>
              </a:rPr>
              <a:t>	</a:t>
            </a:r>
            <a:r>
              <a:rPr lang="zh-CN" altLang="en-US" sz="2800">
                <a:latin typeface="华文楷体" panose="02010600040101010101" pitchFamily="2" charset="-122"/>
                <a:ea typeface="华文楷体" panose="02010600040101010101" pitchFamily="2" charset="-122"/>
              </a:rPr>
              <a:t>可采用不同的选取方法选取晶胞和平移矢量，其结果都可以得到完全一样的晶格。不同选取方法着眼点有所不同。</a:t>
            </a:r>
          </a:p>
          <a:p>
            <a:pPr eaLnBrk="1" hangingPunct="1">
              <a:lnSpc>
                <a:spcPct val="90000"/>
              </a:lnSpc>
            </a:pPr>
            <a:r>
              <a:rPr lang="zh-CN" altLang="en-US" sz="2800" b="1">
                <a:solidFill>
                  <a:srgbClr val="0000FF"/>
                </a:solidFill>
                <a:latin typeface="华文楷体" panose="02010600040101010101" pitchFamily="2" charset="-122"/>
                <a:ea typeface="华文楷体" panose="02010600040101010101" pitchFamily="2" charset="-122"/>
              </a:rPr>
              <a:t>固体物理学</a:t>
            </a:r>
            <a:r>
              <a:rPr lang="zh-CN" altLang="en-US" sz="2800">
                <a:latin typeface="华文楷体" panose="02010600040101010101" pitchFamily="2" charset="-122"/>
                <a:ea typeface="华文楷体" panose="02010600040101010101" pitchFamily="2" charset="-122"/>
              </a:rPr>
              <a:t>：</a:t>
            </a:r>
          </a:p>
          <a:p>
            <a:pPr eaLnBrk="1" hangingPunct="1">
              <a:lnSpc>
                <a:spcPct val="90000"/>
              </a:lnSpc>
            </a:pPr>
            <a:r>
              <a:rPr lang="zh-CN" altLang="en-US" sz="2800">
                <a:latin typeface="华文楷体" panose="02010600040101010101" pitchFamily="2" charset="-122"/>
                <a:ea typeface="华文楷体" panose="02010600040101010101" pitchFamily="2" charset="-122"/>
              </a:rPr>
              <a:t>①．选取体积最小的晶胞，称为</a:t>
            </a:r>
            <a:r>
              <a:rPr lang="zh-CN" altLang="en-US" sz="2800" b="1">
                <a:latin typeface="华文楷体" panose="02010600040101010101" pitchFamily="2" charset="-122"/>
                <a:ea typeface="华文楷体" panose="02010600040101010101" pitchFamily="2" charset="-122"/>
              </a:rPr>
              <a:t>原胞</a:t>
            </a:r>
            <a:endParaRPr lang="zh-CN" altLang="en-US" sz="2800">
              <a:latin typeface="华文楷体" panose="02010600040101010101" pitchFamily="2" charset="-122"/>
              <a:ea typeface="华文楷体" panose="02010600040101010101" pitchFamily="2" charset="-122"/>
            </a:endParaRPr>
          </a:p>
          <a:p>
            <a:pPr eaLnBrk="1" hangingPunct="1">
              <a:lnSpc>
                <a:spcPct val="90000"/>
              </a:lnSpc>
            </a:pPr>
            <a:r>
              <a:rPr lang="zh-CN" altLang="en-US" sz="2800">
                <a:latin typeface="华文楷体" panose="02010600040101010101" pitchFamily="2" charset="-122"/>
                <a:ea typeface="华文楷体" panose="02010600040101010101" pitchFamily="2" charset="-122"/>
              </a:rPr>
              <a:t>②．</a:t>
            </a:r>
            <a:r>
              <a:rPr lang="zh-CN" altLang="en-US" sz="2800" b="1" i="1">
                <a:solidFill>
                  <a:srgbClr val="FF0000"/>
                </a:solidFill>
                <a:latin typeface="华文楷体" panose="02010600040101010101" pitchFamily="2" charset="-122"/>
                <a:ea typeface="华文楷体" panose="02010600040101010101" pitchFamily="2" charset="-122"/>
              </a:rPr>
              <a:t>格点只在顶角上，内部和面上都不包含其他格点，整个元胞只包含一个格点</a:t>
            </a:r>
            <a:r>
              <a:rPr lang="zh-CN" altLang="en-US" sz="2800">
                <a:latin typeface="华文楷体" panose="02010600040101010101" pitchFamily="2" charset="-122"/>
                <a:ea typeface="华文楷体" panose="02010600040101010101" pitchFamily="2" charset="-122"/>
              </a:rPr>
              <a:t>。</a:t>
            </a:r>
          </a:p>
          <a:p>
            <a:pPr eaLnBrk="1" hangingPunct="1">
              <a:lnSpc>
                <a:spcPct val="90000"/>
              </a:lnSpc>
              <a:buFontTx/>
              <a:buNone/>
            </a:pPr>
            <a:r>
              <a:rPr lang="zh-CN" altLang="en-US" sz="2800">
                <a:latin typeface="华文楷体" panose="02010600040101010101" pitchFamily="2" charset="-122"/>
                <a:ea typeface="华文楷体" panose="02010600040101010101" pitchFamily="2" charset="-122"/>
              </a:rPr>
              <a:t>     因为顶角上的格点为八个元胞所共有，所以他对每一个元胞的贡献只有八分之一，而每个元包含有八个顶角，故每个元胞平均只含有一个格点。</a:t>
            </a:r>
          </a:p>
          <a:p>
            <a:pPr eaLnBrk="1" hangingPunct="1">
              <a:lnSpc>
                <a:spcPct val="90000"/>
              </a:lnSpc>
            </a:pPr>
            <a:r>
              <a:rPr lang="zh-CN" altLang="en-US" sz="2800">
                <a:latin typeface="华文楷体" panose="02010600040101010101" pitchFamily="2" charset="-122"/>
                <a:ea typeface="华文楷体" panose="02010600040101010101" pitchFamily="2" charset="-122"/>
              </a:rPr>
              <a:t>③．元胞三边的三个平移矢量，，称为基本平移矢量，或称</a:t>
            </a:r>
            <a:r>
              <a:rPr lang="zh-CN" altLang="en-US" sz="2800" b="1">
                <a:latin typeface="华文楷体" panose="02010600040101010101" pitchFamily="2" charset="-122"/>
                <a:ea typeface="华文楷体" panose="02010600040101010101" pitchFamily="2" charset="-122"/>
              </a:rPr>
              <a:t>基矢</a:t>
            </a:r>
            <a:r>
              <a:rPr lang="zh-CN" altLang="en-US" sz="2800">
                <a:latin typeface="华文楷体" panose="02010600040101010101" pitchFamily="2" charset="-122"/>
                <a:ea typeface="华文楷体" panose="02010600040101010101" pitchFamily="2" charset="-122"/>
              </a:rPr>
              <a:t>。</a:t>
            </a:r>
            <a:endParaRPr lang="zh-CN" altLang="en-US" sz="2800" b="1">
              <a:latin typeface="华文楷体" panose="02010600040101010101" pitchFamily="2" charset="-122"/>
              <a:ea typeface="华文楷体" panose="02010600040101010101" pitchFamily="2" charset="-122"/>
            </a:endParaRPr>
          </a:p>
          <a:p>
            <a:pPr eaLnBrk="1" hangingPunct="1">
              <a:lnSpc>
                <a:spcPct val="90000"/>
              </a:lnSpc>
            </a:pPr>
            <a:r>
              <a:rPr lang="zh-CN" altLang="en-US" sz="2800" b="1">
                <a:latin typeface="华文楷体" panose="02010600040101010101" pitchFamily="2" charset="-122"/>
                <a:ea typeface="华文楷体" panose="02010600040101010101" pitchFamily="2" charset="-122"/>
              </a:rPr>
              <a:t>★  固体物理学突出反映了晶体结构的周期性。</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7170" name="Picture 2" descr="ab1">
            <a:extLst>
              <a:ext uri="{FF2B5EF4-FFF2-40B4-BE49-F238E27FC236}">
                <a16:creationId xmlns:a16="http://schemas.microsoft.com/office/drawing/2014/main" id="{DC0B7331-3BCF-4B52-A608-40EEDEF4BE8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750" y="176213"/>
            <a:ext cx="2968625" cy="3328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1" name="Picture 2" descr="ab2">
            <a:extLst>
              <a:ext uri="{FF2B5EF4-FFF2-40B4-BE49-F238E27FC236}">
                <a16:creationId xmlns:a16="http://schemas.microsoft.com/office/drawing/2014/main" id="{5A2FE4B2-5951-457B-BE08-BEBFC0A9F4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71800" y="176213"/>
            <a:ext cx="3032125" cy="3328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2" name="Picture 2" descr="ab3">
            <a:extLst>
              <a:ext uri="{FF2B5EF4-FFF2-40B4-BE49-F238E27FC236}">
                <a16:creationId xmlns:a16="http://schemas.microsoft.com/office/drawing/2014/main" id="{E04113B1-CEB8-4B52-B863-927846B4590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03925" y="177800"/>
            <a:ext cx="2959100" cy="332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3" name="Picture 2" descr="ab5">
            <a:extLst>
              <a:ext uri="{FF2B5EF4-FFF2-40B4-BE49-F238E27FC236}">
                <a16:creationId xmlns:a16="http://schemas.microsoft.com/office/drawing/2014/main" id="{F25B5C48-0348-4571-B94A-547C2BA4631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3505200"/>
            <a:ext cx="2971800" cy="307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4" name="Picture 2" descr="ab7">
            <a:extLst>
              <a:ext uri="{FF2B5EF4-FFF2-40B4-BE49-F238E27FC236}">
                <a16:creationId xmlns:a16="http://schemas.microsoft.com/office/drawing/2014/main" id="{132C47EC-6CE1-4C44-8EA2-BBD75E710E1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71800" y="3524250"/>
            <a:ext cx="3032125" cy="305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5" name="Picture 2" descr="ab8">
            <a:extLst>
              <a:ext uri="{FF2B5EF4-FFF2-40B4-BE49-F238E27FC236}">
                <a16:creationId xmlns:a16="http://schemas.microsoft.com/office/drawing/2014/main" id="{109C5A22-23BA-4BBB-8F99-995A8935963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03925" y="3524250"/>
            <a:ext cx="2959100" cy="305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2466" name="Rectangle 3">
            <a:extLst>
              <a:ext uri="{FF2B5EF4-FFF2-40B4-BE49-F238E27FC236}">
                <a16:creationId xmlns:a16="http://schemas.microsoft.com/office/drawing/2014/main" id="{D7FA51F3-EF31-40D3-85DA-5271B00A16C8}"/>
              </a:ext>
            </a:extLst>
          </p:cNvPr>
          <p:cNvSpPr>
            <a:spLocks noGrp="1" noChangeArrowheads="1"/>
          </p:cNvSpPr>
          <p:nvPr>
            <p:ph type="body" idx="1"/>
          </p:nvPr>
        </p:nvSpPr>
        <p:spPr>
          <a:xfrm>
            <a:off x="457200" y="533400"/>
            <a:ext cx="8229600" cy="5516563"/>
          </a:xfrm>
        </p:spPr>
        <p:txBody>
          <a:bodyPr/>
          <a:lstStyle/>
          <a:p>
            <a:pPr eaLnBrk="1" hangingPunct="1">
              <a:lnSpc>
                <a:spcPct val="90000"/>
              </a:lnSpc>
            </a:pPr>
            <a:r>
              <a:rPr lang="zh-CN" altLang="en-US" sz="4000" b="1">
                <a:solidFill>
                  <a:srgbClr val="0000FF"/>
                </a:solidFill>
                <a:latin typeface="华文楷体" panose="02010600040101010101" pitchFamily="2" charset="-122"/>
                <a:ea typeface="华文楷体" panose="02010600040101010101" pitchFamily="2" charset="-122"/>
              </a:rPr>
              <a:t>结晶学</a:t>
            </a:r>
            <a:r>
              <a:rPr lang="zh-CN" altLang="en-US">
                <a:latin typeface="华文楷体" panose="02010600040101010101" pitchFamily="2" charset="-122"/>
                <a:ea typeface="华文楷体" panose="02010600040101010101" pitchFamily="2" charset="-122"/>
              </a:rPr>
              <a:t>：</a:t>
            </a:r>
          </a:p>
          <a:p>
            <a:pPr eaLnBrk="1" hangingPunct="1">
              <a:lnSpc>
                <a:spcPct val="90000"/>
              </a:lnSpc>
            </a:pPr>
            <a:r>
              <a:rPr lang="zh-CN" altLang="en-US">
                <a:latin typeface="华文楷体" panose="02010600040101010101" pitchFamily="2" charset="-122"/>
                <a:ea typeface="华文楷体" panose="02010600040101010101" pitchFamily="2" charset="-122"/>
              </a:rPr>
              <a:t>①．通常选取体积较大的</a:t>
            </a:r>
            <a:r>
              <a:rPr lang="zh-CN" altLang="en-US" b="1">
                <a:latin typeface="华文楷体" panose="02010600040101010101" pitchFamily="2" charset="-122"/>
                <a:ea typeface="华文楷体" panose="02010600040101010101" pitchFamily="2" charset="-122"/>
              </a:rPr>
              <a:t>晶胞</a:t>
            </a:r>
            <a:r>
              <a:rPr lang="zh-CN" altLang="en-US">
                <a:latin typeface="华文楷体" panose="02010600040101010101" pitchFamily="2" charset="-122"/>
                <a:ea typeface="华文楷体" panose="02010600040101010101" pitchFamily="2" charset="-122"/>
              </a:rPr>
              <a:t>（相对而言，是重复单元的</a:t>
            </a:r>
            <a:r>
              <a:rPr lang="en-US" altLang="zh-CN">
                <a:latin typeface="华文楷体" panose="02010600040101010101" pitchFamily="2" charset="-122"/>
                <a:ea typeface="华文楷体" panose="02010600040101010101" pitchFamily="2" charset="-122"/>
              </a:rPr>
              <a:t>n</a:t>
            </a:r>
            <a:r>
              <a:rPr lang="zh-CN" altLang="en-US">
                <a:latin typeface="华文楷体" panose="02010600040101010101" pitchFamily="2" charset="-122"/>
                <a:ea typeface="华文楷体" panose="02010600040101010101" pitchFamily="2" charset="-122"/>
              </a:rPr>
              <a:t>倍）</a:t>
            </a:r>
          </a:p>
          <a:p>
            <a:pPr eaLnBrk="1" hangingPunct="1">
              <a:lnSpc>
                <a:spcPct val="90000"/>
              </a:lnSpc>
            </a:pPr>
            <a:r>
              <a:rPr lang="zh-CN" altLang="en-US">
                <a:latin typeface="华文楷体" panose="02010600040101010101" pitchFamily="2" charset="-122"/>
                <a:ea typeface="华文楷体" panose="02010600040101010101" pitchFamily="2" charset="-122"/>
              </a:rPr>
              <a:t>②．格点不仅在顶角上，同时可以在体心或面心上。</a:t>
            </a:r>
          </a:p>
          <a:p>
            <a:pPr eaLnBrk="1" hangingPunct="1">
              <a:lnSpc>
                <a:spcPct val="90000"/>
              </a:lnSpc>
            </a:pPr>
            <a:r>
              <a:rPr lang="zh-CN" altLang="en-US">
                <a:latin typeface="华文楷体" panose="02010600040101010101" pitchFamily="2" charset="-122"/>
                <a:ea typeface="华文楷体" panose="02010600040101010101" pitchFamily="2" charset="-122"/>
              </a:rPr>
              <a:t>③．晶胞的棱也称为晶轴，其边长称为晶格常数、点阵常数或晶胞常数。</a:t>
            </a:r>
            <a:endParaRPr lang="zh-CN" altLang="en-US" b="1">
              <a:latin typeface="华文楷体" panose="02010600040101010101" pitchFamily="2" charset="-122"/>
              <a:ea typeface="华文楷体" panose="02010600040101010101" pitchFamily="2" charset="-122"/>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1" name="内容占位符 2">
            <a:extLst>
              <a:ext uri="{FF2B5EF4-FFF2-40B4-BE49-F238E27FC236}">
                <a16:creationId xmlns:a16="http://schemas.microsoft.com/office/drawing/2014/main" id="{AC6AB95D-B264-40F6-AE1F-B42CC2B7FA2A}"/>
              </a:ext>
            </a:extLst>
          </p:cNvPr>
          <p:cNvSpPr>
            <a:spLocks noGrp="1" noChangeArrowheads="1"/>
          </p:cNvSpPr>
          <p:nvPr>
            <p:ph idx="1"/>
          </p:nvPr>
        </p:nvSpPr>
        <p:spPr/>
        <p:txBody>
          <a:bodyPr/>
          <a:lstStyle/>
          <a:p>
            <a:pPr eaLnBrk="1" hangingPunct="1">
              <a:lnSpc>
                <a:spcPct val="90000"/>
              </a:lnSpc>
            </a:pPr>
            <a:r>
              <a:rPr lang="zh-CN" altLang="en-US" b="1">
                <a:latin typeface="华文楷体" panose="02010600040101010101" pitchFamily="2" charset="-122"/>
                <a:ea typeface="华文楷体" panose="02010600040101010101" pitchFamily="2" charset="-122"/>
              </a:rPr>
              <a:t>★  结晶学不仅反映周期性，同时反映晶体的对称性特征（或按对称性特点选取）。</a:t>
            </a:r>
            <a:endParaRPr lang="zh-CN" altLang="en-US">
              <a:latin typeface="华文楷体" panose="02010600040101010101" pitchFamily="2" charset="-122"/>
              <a:ea typeface="华文楷体" panose="02010600040101010101" pitchFamily="2" charset="-122"/>
            </a:endParaRPr>
          </a:p>
          <a:p>
            <a:pPr eaLnBrk="1" hangingPunct="1">
              <a:lnSpc>
                <a:spcPct val="90000"/>
              </a:lnSpc>
            </a:pPr>
            <a:r>
              <a:rPr lang="zh-CN" altLang="en-US">
                <a:latin typeface="华文楷体" panose="02010600040101010101" pitchFamily="2" charset="-122"/>
                <a:ea typeface="华文楷体" panose="02010600040101010101" pitchFamily="2" charset="-122"/>
              </a:rPr>
              <a:t>固体物理学元胞和结晶学晶胞可以是相同的，例</a:t>
            </a:r>
            <a:r>
              <a:rPr lang="zh-CN" altLang="en-US" b="1">
                <a:latin typeface="华文楷体" panose="02010600040101010101" pitchFamily="2" charset="-122"/>
                <a:ea typeface="华文楷体" panose="02010600040101010101" pitchFamily="2" charset="-122"/>
              </a:rPr>
              <a:t>简单立方晶格</a:t>
            </a:r>
            <a:r>
              <a:rPr lang="zh-CN" altLang="en-US">
                <a:latin typeface="华文楷体" panose="02010600040101010101" pitchFamily="2" charset="-122"/>
                <a:ea typeface="华文楷体" panose="02010600040101010101" pitchFamily="2" charset="-122"/>
              </a:rPr>
              <a:t>。 </a:t>
            </a:r>
          </a:p>
          <a:p>
            <a:endParaRPr lang="zh-CN" altLang="en-US">
              <a:latin typeface="华文楷体" panose="02010600040101010101" pitchFamily="2" charset="-122"/>
              <a:ea typeface="华文楷体" panose="02010600040101010101" pitchFamily="2" charset="-122"/>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4514" name="Picture 2" descr="cubestructure1">
            <a:extLst>
              <a:ext uri="{FF2B5EF4-FFF2-40B4-BE49-F238E27FC236}">
                <a16:creationId xmlns:a16="http://schemas.microsoft.com/office/drawing/2014/main" id="{84E527B7-B724-473E-9EDD-4395991AA7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2819400"/>
            <a:ext cx="8001000" cy="327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515" name="Rectangle 3">
            <a:extLst>
              <a:ext uri="{FF2B5EF4-FFF2-40B4-BE49-F238E27FC236}">
                <a16:creationId xmlns:a16="http://schemas.microsoft.com/office/drawing/2014/main" id="{10F544E6-F1D6-4C3A-963A-AD480A398E97}"/>
              </a:ext>
            </a:extLst>
          </p:cNvPr>
          <p:cNvSpPr>
            <a:spLocks noGrp="1" noChangeArrowheads="1"/>
          </p:cNvSpPr>
          <p:nvPr>
            <p:ph type="title" idx="4294967295"/>
          </p:nvPr>
        </p:nvSpPr>
        <p:spPr>
          <a:xfrm>
            <a:off x="-914400" y="117955"/>
            <a:ext cx="7772400" cy="609600"/>
          </a:xfrm>
        </p:spPr>
        <p:txBody>
          <a:bodyPr/>
          <a:lstStyle/>
          <a:p>
            <a:pPr eaLnBrk="1" hangingPunct="1"/>
            <a:r>
              <a:rPr lang="en-US" altLang="zh-CN" sz="3200" dirty="0">
                <a:solidFill>
                  <a:srgbClr val="002060"/>
                </a:solidFill>
                <a:latin typeface="华文楷体" panose="02010600040101010101" pitchFamily="2" charset="-122"/>
                <a:ea typeface="华文楷体" panose="02010600040101010101" pitchFamily="2" charset="-122"/>
              </a:rPr>
              <a:t/>
            </a:r>
            <a:br>
              <a:rPr lang="en-US" altLang="zh-CN" sz="3200" dirty="0">
                <a:solidFill>
                  <a:srgbClr val="002060"/>
                </a:solidFill>
                <a:latin typeface="华文楷体" panose="02010600040101010101" pitchFamily="2" charset="-122"/>
                <a:ea typeface="华文楷体" panose="02010600040101010101" pitchFamily="2" charset="-122"/>
              </a:rPr>
            </a:br>
            <a:r>
              <a:rPr lang="zh-CN" altLang="en-US" sz="3200" dirty="0">
                <a:solidFill>
                  <a:srgbClr val="002060"/>
                </a:solidFill>
                <a:latin typeface="华文楷体" panose="02010600040101010101" pitchFamily="2" charset="-122"/>
                <a:ea typeface="华文楷体" panose="02010600040101010101" pitchFamily="2" charset="-122"/>
              </a:rPr>
              <a:t>立方晶系的三种结晶学原胞</a:t>
            </a:r>
          </a:p>
        </p:txBody>
      </p:sp>
      <p:sp>
        <p:nvSpPr>
          <p:cNvPr id="64516" name="Text Box 4">
            <a:extLst>
              <a:ext uri="{FF2B5EF4-FFF2-40B4-BE49-F238E27FC236}">
                <a16:creationId xmlns:a16="http://schemas.microsoft.com/office/drawing/2014/main" id="{8A8DCF25-2532-4C12-89BD-DD8527463632}"/>
              </a:ext>
            </a:extLst>
          </p:cNvPr>
          <p:cNvSpPr txBox="1">
            <a:spLocks noChangeArrowheads="1"/>
          </p:cNvSpPr>
          <p:nvPr/>
        </p:nvSpPr>
        <p:spPr bwMode="auto">
          <a:xfrm>
            <a:off x="457200" y="1066800"/>
            <a:ext cx="7729057"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dirty="0">
                <a:latin typeface="华文楷体" panose="02010600040101010101" pitchFamily="2" charset="-122"/>
                <a:ea typeface="华文楷体" panose="02010600040101010101" pitchFamily="2" charset="-122"/>
              </a:rPr>
              <a:t>结晶学中，属于立方晶系的布喇菲原胞有简立方、体心立方和面心立方三种</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1" name="Rectangle 3">
            <a:extLst>
              <a:ext uri="{FF2B5EF4-FFF2-40B4-BE49-F238E27FC236}">
                <a16:creationId xmlns:a16="http://schemas.microsoft.com/office/drawing/2014/main" id="{648DAB7D-F980-442F-8A14-EDB448A3910D}"/>
              </a:ext>
            </a:extLst>
          </p:cNvPr>
          <p:cNvSpPr>
            <a:spLocks noChangeArrowheads="1"/>
          </p:cNvSpPr>
          <p:nvPr/>
        </p:nvSpPr>
        <p:spPr bwMode="auto">
          <a:xfrm>
            <a:off x="0" y="3233738"/>
            <a:ext cx="91440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en-US" altLang="zh-CN" sz="1000">
                <a:latin typeface="Times New Roman" panose="02020603050405020304" pitchFamily="18" charset="0"/>
                <a:cs typeface="Times New Roman" panose="02020603050405020304" pitchFamily="18" charset="0"/>
              </a:rPr>
              <a:t>  </a:t>
            </a:r>
            <a:r>
              <a:rPr kumimoji="1" lang="en-US" altLang="zh-CN" sz="1400"/>
              <a:t> </a:t>
            </a:r>
            <a:endParaRPr kumimoji="1" lang="en-US" altLang="zh-CN" sz="2400">
              <a:latin typeface="Times New Roman" panose="02020603050405020304" pitchFamily="18" charset="0"/>
            </a:endParaRPr>
          </a:p>
        </p:txBody>
      </p:sp>
      <p:sp>
        <p:nvSpPr>
          <p:cNvPr id="37892" name="Text Box 4">
            <a:extLst>
              <a:ext uri="{FF2B5EF4-FFF2-40B4-BE49-F238E27FC236}">
                <a16:creationId xmlns:a16="http://schemas.microsoft.com/office/drawing/2014/main" id="{1A77F1B3-D0C4-4F83-9E07-F7E776A942FA}"/>
              </a:ext>
            </a:extLst>
          </p:cNvPr>
          <p:cNvSpPr txBox="1">
            <a:spLocks noChangeArrowheads="1"/>
          </p:cNvSpPr>
          <p:nvPr/>
        </p:nvSpPr>
        <p:spPr bwMode="auto">
          <a:xfrm>
            <a:off x="2133600" y="533400"/>
            <a:ext cx="3962400" cy="579438"/>
          </a:xfrm>
          <a:prstGeom prst="rect">
            <a:avLst/>
          </a:prstGeom>
          <a:solidFill>
            <a:srgbClr val="FFFFCC"/>
          </a:solidFill>
          <a:ln>
            <a:noFill/>
          </a:ln>
          <a:extLs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b="1">
                <a:solidFill>
                  <a:srgbClr val="009900"/>
                </a:solidFill>
              </a:rPr>
              <a:t>体心立方晶胞与原胞</a:t>
            </a:r>
          </a:p>
        </p:txBody>
      </p:sp>
      <p:sp>
        <p:nvSpPr>
          <p:cNvPr id="65540" name="Rectangle 5">
            <a:extLst>
              <a:ext uri="{FF2B5EF4-FFF2-40B4-BE49-F238E27FC236}">
                <a16:creationId xmlns:a16="http://schemas.microsoft.com/office/drawing/2014/main" id="{5085B845-49B7-4973-9FBE-D282A2A8FB7C}"/>
              </a:ext>
            </a:extLst>
          </p:cNvPr>
          <p:cNvSpPr>
            <a:spLocks noChangeArrowheads="1"/>
          </p:cNvSpPr>
          <p:nvPr/>
        </p:nvSpPr>
        <p:spPr bwMode="auto">
          <a:xfrm>
            <a:off x="4386263" y="33289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grpSp>
        <p:nvGrpSpPr>
          <p:cNvPr id="2" name="Group 6">
            <a:extLst>
              <a:ext uri="{FF2B5EF4-FFF2-40B4-BE49-F238E27FC236}">
                <a16:creationId xmlns:a16="http://schemas.microsoft.com/office/drawing/2014/main" id="{87541000-2C63-430C-B2F6-E97B977947E6}"/>
              </a:ext>
            </a:extLst>
          </p:cNvPr>
          <p:cNvGrpSpPr>
            <a:grpSpLocks/>
          </p:cNvGrpSpPr>
          <p:nvPr/>
        </p:nvGrpSpPr>
        <p:grpSpPr bwMode="auto">
          <a:xfrm>
            <a:off x="4800600" y="4191000"/>
            <a:ext cx="3581400" cy="1735138"/>
            <a:chOff x="3024" y="2640"/>
            <a:chExt cx="2256" cy="1093"/>
          </a:xfrm>
        </p:grpSpPr>
        <p:sp>
          <p:nvSpPr>
            <p:cNvPr id="65549" name="Text Box 7">
              <a:extLst>
                <a:ext uri="{FF2B5EF4-FFF2-40B4-BE49-F238E27FC236}">
                  <a16:creationId xmlns:a16="http://schemas.microsoft.com/office/drawing/2014/main" id="{1C006030-DE56-4D23-A80C-5436A81E7975}"/>
                </a:ext>
              </a:extLst>
            </p:cNvPr>
            <p:cNvSpPr txBox="1">
              <a:spLocks noChangeArrowheads="1"/>
            </p:cNvSpPr>
            <p:nvPr/>
          </p:nvSpPr>
          <p:spPr bwMode="auto">
            <a:xfrm>
              <a:off x="3024" y="2640"/>
              <a:ext cx="2256" cy="10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400"/>
                <a:t>单胞边长  ，体积    ，含两个格点。</a:t>
              </a:r>
            </a:p>
            <a:p>
              <a:pPr eaLnBrk="1" hangingPunct="1">
                <a:spcBef>
                  <a:spcPct val="50000"/>
                </a:spcBef>
                <a:buFontTx/>
                <a:buNone/>
              </a:pPr>
              <a:r>
                <a:rPr lang="zh-CN" altLang="en-US" sz="2400"/>
                <a:t>原胞体积为          ，含一个格点。</a:t>
              </a:r>
            </a:p>
          </p:txBody>
        </p:sp>
        <p:graphicFrame>
          <p:nvGraphicFramePr>
            <p:cNvPr id="65550" name="Object 8">
              <a:extLst>
                <a:ext uri="{FF2B5EF4-FFF2-40B4-BE49-F238E27FC236}">
                  <a16:creationId xmlns:a16="http://schemas.microsoft.com/office/drawing/2014/main" id="{65AF2804-8F6A-428A-AA46-6781FAC2CBFF}"/>
                </a:ext>
              </a:extLst>
            </p:cNvPr>
            <p:cNvGraphicFramePr>
              <a:graphicFrameLocks noChangeAspect="1"/>
            </p:cNvGraphicFramePr>
            <p:nvPr/>
          </p:nvGraphicFramePr>
          <p:xfrm>
            <a:off x="3840" y="2688"/>
            <a:ext cx="160" cy="176"/>
          </p:xfrm>
          <a:graphic>
            <a:graphicData uri="http://schemas.openxmlformats.org/presentationml/2006/ole">
              <mc:AlternateContent xmlns:mc="http://schemas.openxmlformats.org/markup-compatibility/2006">
                <mc:Choice xmlns:v="urn:schemas-microsoft-com:vml" Requires="v">
                  <p:oleObj spid="_x0000_s65637" r:id="rId3" imgW="126835" imgH="139518" progId="Equation.3">
                    <p:embed/>
                  </p:oleObj>
                </mc:Choice>
                <mc:Fallback>
                  <p:oleObj r:id="rId3" imgW="126835" imgH="139518" progId="Equation.3">
                    <p:embed/>
                    <p:pic>
                      <p:nvPicPr>
                        <p:cNvPr id="0" name="Object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40" y="2688"/>
                          <a:ext cx="160" cy="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5551" name="Object 9">
              <a:extLst>
                <a:ext uri="{FF2B5EF4-FFF2-40B4-BE49-F238E27FC236}">
                  <a16:creationId xmlns:a16="http://schemas.microsoft.com/office/drawing/2014/main" id="{066EAB79-0B19-4784-9761-B52CB8A119F2}"/>
                </a:ext>
              </a:extLst>
            </p:cNvPr>
            <p:cNvGraphicFramePr>
              <a:graphicFrameLocks noChangeAspect="1"/>
            </p:cNvGraphicFramePr>
            <p:nvPr/>
          </p:nvGraphicFramePr>
          <p:xfrm>
            <a:off x="4576" y="2640"/>
            <a:ext cx="224" cy="256"/>
          </p:xfrm>
          <a:graphic>
            <a:graphicData uri="http://schemas.openxmlformats.org/presentationml/2006/ole">
              <mc:AlternateContent xmlns:mc="http://schemas.openxmlformats.org/markup-compatibility/2006">
                <mc:Choice xmlns:v="urn:schemas-microsoft-com:vml" Requires="v">
                  <p:oleObj spid="_x0000_s65638" r:id="rId5" imgW="177569" imgH="202936" progId="Equation.3">
                    <p:embed/>
                  </p:oleObj>
                </mc:Choice>
                <mc:Fallback>
                  <p:oleObj r:id="rId5" imgW="177569" imgH="202936" progId="Equation.3">
                    <p:embed/>
                    <p:pic>
                      <p:nvPicPr>
                        <p:cNvPr id="0" name="Object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76" y="2640"/>
                          <a:ext cx="224"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5552" name="Object 10">
              <a:extLst>
                <a:ext uri="{FF2B5EF4-FFF2-40B4-BE49-F238E27FC236}">
                  <a16:creationId xmlns:a16="http://schemas.microsoft.com/office/drawing/2014/main" id="{A81F5398-E962-4492-9645-C2A119A868BC}"/>
                </a:ext>
              </a:extLst>
            </p:cNvPr>
            <p:cNvGraphicFramePr>
              <a:graphicFrameLocks noChangeAspect="1"/>
            </p:cNvGraphicFramePr>
            <p:nvPr/>
          </p:nvGraphicFramePr>
          <p:xfrm>
            <a:off x="4040" y="3216"/>
            <a:ext cx="472" cy="254"/>
          </p:xfrm>
          <a:graphic>
            <a:graphicData uri="http://schemas.openxmlformats.org/presentationml/2006/ole">
              <mc:AlternateContent xmlns:mc="http://schemas.openxmlformats.org/markup-compatibility/2006">
                <mc:Choice xmlns:v="urn:schemas-microsoft-com:vml" Requires="v">
                  <p:oleObj spid="_x0000_s65639" r:id="rId7" imgW="368140" imgH="203112" progId="Equation.3">
                    <p:embed/>
                  </p:oleObj>
                </mc:Choice>
                <mc:Fallback>
                  <p:oleObj r:id="rId7" imgW="368140" imgH="203112" progId="Equation.3">
                    <p:embed/>
                    <p:pic>
                      <p:nvPicPr>
                        <p:cNvPr id="0" name="Object 1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040" y="3216"/>
                          <a:ext cx="472" cy="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pic>
        <p:nvPicPr>
          <p:cNvPr id="37899" name="Picture 11">
            <a:extLst>
              <a:ext uri="{FF2B5EF4-FFF2-40B4-BE49-F238E27FC236}">
                <a16:creationId xmlns:a16="http://schemas.microsoft.com/office/drawing/2014/main" id="{D78D24CE-BFDB-46FC-93E4-1A274575276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28600" y="1676400"/>
            <a:ext cx="4343400" cy="4224338"/>
          </a:xfrm>
          <a:prstGeom prst="rect">
            <a:avLst/>
          </a:prstGeom>
          <a:noFill/>
          <a:ln w="28575">
            <a:solidFill>
              <a:srgbClr val="0000FF"/>
            </a:solidFill>
            <a:miter lim="800000"/>
            <a:headEnd/>
            <a:tailEnd/>
          </a:ln>
          <a:extLst>
            <a:ext uri="{909E8E84-426E-40DD-AFC4-6F175D3DCCD1}">
              <a14:hiddenFill xmlns:a14="http://schemas.microsoft.com/office/drawing/2010/main">
                <a:solidFill>
                  <a:srgbClr val="FFFFFF"/>
                </a:solidFill>
              </a14:hiddenFill>
            </a:ext>
          </a:extLst>
        </p:spPr>
      </p:pic>
      <p:grpSp>
        <p:nvGrpSpPr>
          <p:cNvPr id="3" name="Group 12">
            <a:extLst>
              <a:ext uri="{FF2B5EF4-FFF2-40B4-BE49-F238E27FC236}">
                <a16:creationId xmlns:a16="http://schemas.microsoft.com/office/drawing/2014/main" id="{B3B04FF9-B425-4373-BDA3-9C0B9C5EE9C7}"/>
              </a:ext>
            </a:extLst>
          </p:cNvPr>
          <p:cNvGrpSpPr>
            <a:grpSpLocks/>
          </p:cNvGrpSpPr>
          <p:nvPr/>
        </p:nvGrpSpPr>
        <p:grpSpPr bwMode="auto">
          <a:xfrm>
            <a:off x="5105400" y="1447800"/>
            <a:ext cx="4038600" cy="2286000"/>
            <a:chOff x="3216" y="912"/>
            <a:chExt cx="2544" cy="1440"/>
          </a:xfrm>
        </p:grpSpPr>
        <p:graphicFrame>
          <p:nvGraphicFramePr>
            <p:cNvPr id="65544" name="Object 13">
              <a:extLst>
                <a:ext uri="{FF2B5EF4-FFF2-40B4-BE49-F238E27FC236}">
                  <a16:creationId xmlns:a16="http://schemas.microsoft.com/office/drawing/2014/main" id="{0868C252-0BE0-4CDE-B5D9-E2166E9F4D07}"/>
                </a:ext>
              </a:extLst>
            </p:cNvPr>
            <p:cNvGraphicFramePr>
              <a:graphicFrameLocks noChangeAspect="1"/>
            </p:cNvGraphicFramePr>
            <p:nvPr/>
          </p:nvGraphicFramePr>
          <p:xfrm>
            <a:off x="3468" y="912"/>
            <a:ext cx="1428" cy="474"/>
          </p:xfrm>
          <a:graphic>
            <a:graphicData uri="http://schemas.openxmlformats.org/presentationml/2006/ole">
              <mc:AlternateContent xmlns:mc="http://schemas.openxmlformats.org/markup-compatibility/2006">
                <mc:Choice xmlns:v="urn:schemas-microsoft-com:vml" Requires="v">
                  <p:oleObj spid="_x0000_s65640" r:id="rId10" imgW="1193800" imgH="393700" progId="Equation.3">
                    <p:embed/>
                  </p:oleObj>
                </mc:Choice>
                <mc:Fallback>
                  <p:oleObj r:id="rId10" imgW="1193800" imgH="393700" progId="Equation.3">
                    <p:embed/>
                    <p:pic>
                      <p:nvPicPr>
                        <p:cNvPr id="0" name="Object 1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468" y="912"/>
                          <a:ext cx="1428" cy="474"/>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5545" name="Object 14">
              <a:extLst>
                <a:ext uri="{FF2B5EF4-FFF2-40B4-BE49-F238E27FC236}">
                  <a16:creationId xmlns:a16="http://schemas.microsoft.com/office/drawing/2014/main" id="{C31DC9EC-A663-4A6A-B00B-B72432653686}"/>
                </a:ext>
              </a:extLst>
            </p:cNvPr>
            <p:cNvGraphicFramePr>
              <a:graphicFrameLocks noChangeAspect="1"/>
            </p:cNvGraphicFramePr>
            <p:nvPr/>
          </p:nvGraphicFramePr>
          <p:xfrm>
            <a:off x="3456" y="1392"/>
            <a:ext cx="1423" cy="499"/>
          </p:xfrm>
          <a:graphic>
            <a:graphicData uri="http://schemas.openxmlformats.org/presentationml/2006/ole">
              <mc:AlternateContent xmlns:mc="http://schemas.openxmlformats.org/markup-compatibility/2006">
                <mc:Choice xmlns:v="urn:schemas-microsoft-com:vml" Requires="v">
                  <p:oleObj spid="_x0000_s65641" r:id="rId12" imgW="1129810" imgH="393529" progId="Equation.3">
                    <p:embed/>
                  </p:oleObj>
                </mc:Choice>
                <mc:Fallback>
                  <p:oleObj r:id="rId12" imgW="1129810" imgH="393529" progId="Equation.3">
                    <p:embed/>
                    <p:pic>
                      <p:nvPicPr>
                        <p:cNvPr id="0" name="Object 14"/>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456" y="1392"/>
                          <a:ext cx="1423" cy="499"/>
                        </a:xfrm>
                        <a:prstGeom prst="rect">
                          <a:avLst/>
                        </a:prstGeom>
                        <a:solidFill>
                          <a:srgbClr val="66FF33"/>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5546" name="Object 15">
              <a:extLst>
                <a:ext uri="{FF2B5EF4-FFF2-40B4-BE49-F238E27FC236}">
                  <a16:creationId xmlns:a16="http://schemas.microsoft.com/office/drawing/2014/main" id="{A1C21B8F-BAE6-4E67-A8DA-D6314D9BC4CD}"/>
                </a:ext>
              </a:extLst>
            </p:cNvPr>
            <p:cNvGraphicFramePr>
              <a:graphicFrameLocks noChangeAspect="1"/>
            </p:cNvGraphicFramePr>
            <p:nvPr/>
          </p:nvGraphicFramePr>
          <p:xfrm>
            <a:off x="3456" y="1872"/>
            <a:ext cx="1440" cy="480"/>
          </p:xfrm>
          <a:graphic>
            <a:graphicData uri="http://schemas.openxmlformats.org/presentationml/2006/ole">
              <mc:AlternateContent xmlns:mc="http://schemas.openxmlformats.org/markup-compatibility/2006">
                <mc:Choice xmlns:v="urn:schemas-microsoft-com:vml" Requires="v">
                  <p:oleObj spid="_x0000_s65642" r:id="rId14" imgW="1117115" imgH="393529" progId="Equation.3">
                    <p:embed/>
                  </p:oleObj>
                </mc:Choice>
                <mc:Fallback>
                  <p:oleObj r:id="rId14" imgW="1117115" imgH="393529" progId="Equation.3">
                    <p:embed/>
                    <p:pic>
                      <p:nvPicPr>
                        <p:cNvPr id="0" name="Object 15"/>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456" y="1872"/>
                          <a:ext cx="1440" cy="480"/>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5547" name="AutoShape 16">
              <a:extLst>
                <a:ext uri="{FF2B5EF4-FFF2-40B4-BE49-F238E27FC236}">
                  <a16:creationId xmlns:a16="http://schemas.microsoft.com/office/drawing/2014/main" id="{EC9D4DDD-CAA0-4857-B008-5FC20C7B18A3}"/>
                </a:ext>
              </a:extLst>
            </p:cNvPr>
            <p:cNvSpPr>
              <a:spLocks/>
            </p:cNvSpPr>
            <p:nvPr/>
          </p:nvSpPr>
          <p:spPr bwMode="auto">
            <a:xfrm>
              <a:off x="3216" y="1152"/>
              <a:ext cx="96" cy="1008"/>
            </a:xfrm>
            <a:prstGeom prst="leftBrace">
              <a:avLst>
                <a:gd name="adj1" fmla="val 87500"/>
                <a:gd name="adj2" fmla="val 50000"/>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65548" name="Text Box 17">
              <a:extLst>
                <a:ext uri="{FF2B5EF4-FFF2-40B4-BE49-F238E27FC236}">
                  <a16:creationId xmlns:a16="http://schemas.microsoft.com/office/drawing/2014/main" id="{1A405AB4-E8CB-4EF3-8AA0-A9B6885E2CBF}"/>
                </a:ext>
              </a:extLst>
            </p:cNvPr>
            <p:cNvSpPr txBox="1">
              <a:spLocks noChangeArrowheads="1"/>
            </p:cNvSpPr>
            <p:nvPr/>
          </p:nvSpPr>
          <p:spPr bwMode="auto">
            <a:xfrm>
              <a:off x="5040" y="1488"/>
              <a:ext cx="72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en-US" altLang="zh-CN" sz="2400">
                  <a:solidFill>
                    <a:srgbClr val="080912"/>
                  </a:solidFill>
                  <a:latin typeface="Tahoma" panose="020B0604030504040204" pitchFamily="34" charset="0"/>
                </a:rPr>
                <a:t>(1-3)</a:t>
              </a:r>
            </a:p>
          </p:txBody>
        </p:sp>
      </p:grpSp>
    </p:spTree>
  </p:cSld>
  <p:clrMapOvr>
    <a:masterClrMapping/>
  </p:clrMapOvr>
  <p:transition spd="slow">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7892"/>
                                        </p:tgtEl>
                                        <p:attrNameLst>
                                          <p:attrName>style.visibility</p:attrName>
                                        </p:attrNameLst>
                                      </p:cBhvr>
                                      <p:to>
                                        <p:strVal val="visible"/>
                                      </p:to>
                                    </p:set>
                                    <p:animEffect transition="in" filter="blinds(horizontal)">
                                      <p:cBhvr>
                                        <p:cTn id="7" dur="500"/>
                                        <p:tgtEl>
                                          <p:spTgt spid="3789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37899"/>
                                        </p:tgtEl>
                                        <p:attrNameLst>
                                          <p:attrName>style.visibility</p:attrName>
                                        </p:attrNameLst>
                                      </p:cBhvr>
                                      <p:to>
                                        <p:strVal val="visible"/>
                                      </p:to>
                                    </p:set>
                                    <p:animEffect transition="in" filter="blinds(horizontal)">
                                      <p:cBhvr>
                                        <p:cTn id="12" dur="500"/>
                                        <p:tgtEl>
                                          <p:spTgt spid="37899"/>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7891"/>
                                        </p:tgtEl>
                                        <p:attrNameLst>
                                          <p:attrName>style.visibility</p:attrName>
                                        </p:attrNameLst>
                                      </p:cBhvr>
                                      <p:to>
                                        <p:strVal val="visible"/>
                                      </p:to>
                                    </p:set>
                                    <p:animEffect transition="in" filter="blinds(horizontal)">
                                      <p:cBhvr>
                                        <p:cTn id="17" dur="500"/>
                                        <p:tgtEl>
                                          <p:spTgt spid="37891"/>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blinds(horizontal)">
                                      <p:cBhvr>
                                        <p:cTn id="22" dur="500"/>
                                        <p:tgtEl>
                                          <p:spTgt spid="3"/>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blinds(horizontal)">
                                      <p:cBhvr>
                                        <p:cTn id="2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891" grpId="0"/>
      <p:bldP spid="37892"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3">
            <a:extLst>
              <a:ext uri="{FF2B5EF4-FFF2-40B4-BE49-F238E27FC236}">
                <a16:creationId xmlns:a16="http://schemas.microsoft.com/office/drawing/2014/main" id="{5439A31E-D27A-425C-86B9-B4D2EBACC5BF}"/>
              </a:ext>
            </a:extLst>
          </p:cNvPr>
          <p:cNvSpPr>
            <a:spLocks noChangeArrowheads="1"/>
          </p:cNvSpPr>
          <p:nvPr/>
        </p:nvSpPr>
        <p:spPr bwMode="auto">
          <a:xfrm>
            <a:off x="3800475" y="25431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38916" name="Text Box 4">
            <a:extLst>
              <a:ext uri="{FF2B5EF4-FFF2-40B4-BE49-F238E27FC236}">
                <a16:creationId xmlns:a16="http://schemas.microsoft.com/office/drawing/2014/main" id="{9A2AB0F4-B180-417D-8D56-58FE7940BF88}"/>
              </a:ext>
            </a:extLst>
          </p:cNvPr>
          <p:cNvSpPr txBox="1">
            <a:spLocks noChangeArrowheads="1"/>
          </p:cNvSpPr>
          <p:nvPr/>
        </p:nvSpPr>
        <p:spPr bwMode="auto">
          <a:xfrm>
            <a:off x="2209800" y="609600"/>
            <a:ext cx="3962400" cy="579438"/>
          </a:xfrm>
          <a:prstGeom prst="rect">
            <a:avLst/>
          </a:prstGeom>
          <a:solidFill>
            <a:srgbClr val="FFFFCC"/>
          </a:solidFill>
          <a:ln>
            <a:noFill/>
          </a:ln>
          <a:extLs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b="1"/>
              <a:t>面心立方晶胞与原胞</a:t>
            </a:r>
          </a:p>
        </p:txBody>
      </p:sp>
      <p:grpSp>
        <p:nvGrpSpPr>
          <p:cNvPr id="2" name="Group 5">
            <a:extLst>
              <a:ext uri="{FF2B5EF4-FFF2-40B4-BE49-F238E27FC236}">
                <a16:creationId xmlns:a16="http://schemas.microsoft.com/office/drawing/2014/main" id="{3F1F580E-86B4-4DD8-9A0C-F14856679303}"/>
              </a:ext>
            </a:extLst>
          </p:cNvPr>
          <p:cNvGrpSpPr>
            <a:grpSpLocks/>
          </p:cNvGrpSpPr>
          <p:nvPr/>
        </p:nvGrpSpPr>
        <p:grpSpPr bwMode="auto">
          <a:xfrm>
            <a:off x="4724400" y="4191000"/>
            <a:ext cx="4419600" cy="1552575"/>
            <a:chOff x="2976" y="2640"/>
            <a:chExt cx="2784" cy="978"/>
          </a:xfrm>
        </p:grpSpPr>
        <p:sp>
          <p:nvSpPr>
            <p:cNvPr id="66572" name="Text Box 6">
              <a:extLst>
                <a:ext uri="{FF2B5EF4-FFF2-40B4-BE49-F238E27FC236}">
                  <a16:creationId xmlns:a16="http://schemas.microsoft.com/office/drawing/2014/main" id="{CE5D5EAF-B92F-4194-AF52-17FE99C81475}"/>
                </a:ext>
              </a:extLst>
            </p:cNvPr>
            <p:cNvSpPr txBox="1">
              <a:spLocks noChangeArrowheads="1"/>
            </p:cNvSpPr>
            <p:nvPr/>
          </p:nvSpPr>
          <p:spPr bwMode="auto">
            <a:xfrm>
              <a:off x="2976" y="2640"/>
              <a:ext cx="2784" cy="9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400"/>
                <a:t>单胞边长      ，体积</a:t>
              </a:r>
            </a:p>
            <a:p>
              <a:pPr eaLnBrk="1" hangingPunct="1">
                <a:spcBef>
                  <a:spcPct val="50000"/>
                </a:spcBef>
                <a:buFontTx/>
                <a:buNone/>
              </a:pPr>
              <a:r>
                <a:rPr lang="zh-CN" altLang="en-US" sz="2400"/>
                <a:t>含</a:t>
              </a:r>
              <a:r>
                <a:rPr lang="en-US" altLang="zh-CN" sz="2400"/>
                <a:t>4</a:t>
              </a:r>
              <a:r>
                <a:rPr lang="zh-CN" altLang="en-US" sz="2400"/>
                <a:t>个格点</a:t>
              </a:r>
            </a:p>
            <a:p>
              <a:pPr eaLnBrk="1" hangingPunct="1">
                <a:spcBef>
                  <a:spcPct val="50000"/>
                </a:spcBef>
                <a:buFontTx/>
                <a:buNone/>
              </a:pPr>
              <a:r>
                <a:rPr lang="zh-CN" altLang="en-US" sz="2400"/>
                <a:t>原胞体积为</a:t>
              </a:r>
            </a:p>
          </p:txBody>
        </p:sp>
        <p:graphicFrame>
          <p:nvGraphicFramePr>
            <p:cNvPr id="66573" name="Object 7">
              <a:extLst>
                <a:ext uri="{FF2B5EF4-FFF2-40B4-BE49-F238E27FC236}">
                  <a16:creationId xmlns:a16="http://schemas.microsoft.com/office/drawing/2014/main" id="{5987AC2A-7763-43B4-97D6-6D767E2C27D1}"/>
                </a:ext>
              </a:extLst>
            </p:cNvPr>
            <p:cNvGraphicFramePr>
              <a:graphicFrameLocks noChangeAspect="1"/>
            </p:cNvGraphicFramePr>
            <p:nvPr/>
          </p:nvGraphicFramePr>
          <p:xfrm>
            <a:off x="3888" y="2688"/>
            <a:ext cx="160" cy="176"/>
          </p:xfrm>
          <a:graphic>
            <a:graphicData uri="http://schemas.openxmlformats.org/presentationml/2006/ole">
              <mc:AlternateContent xmlns:mc="http://schemas.openxmlformats.org/markup-compatibility/2006">
                <mc:Choice xmlns:v="urn:schemas-microsoft-com:vml" Requires="v">
                  <p:oleObj spid="_x0000_s66660" r:id="rId3" imgW="126835" imgH="139518" progId="Equation.3">
                    <p:embed/>
                  </p:oleObj>
                </mc:Choice>
                <mc:Fallback>
                  <p:oleObj r:id="rId3" imgW="126835" imgH="139518" progId="Equation.3">
                    <p:embed/>
                    <p:pic>
                      <p:nvPicPr>
                        <p:cNvPr id="0"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88" y="2688"/>
                          <a:ext cx="160" cy="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6574" name="Object 8">
              <a:extLst>
                <a:ext uri="{FF2B5EF4-FFF2-40B4-BE49-F238E27FC236}">
                  <a16:creationId xmlns:a16="http://schemas.microsoft.com/office/drawing/2014/main" id="{1308EDB1-E0B6-4D3E-88AB-7A25A3516EC7}"/>
                </a:ext>
              </a:extLst>
            </p:cNvPr>
            <p:cNvGraphicFramePr>
              <a:graphicFrameLocks noChangeAspect="1"/>
            </p:cNvGraphicFramePr>
            <p:nvPr/>
          </p:nvGraphicFramePr>
          <p:xfrm>
            <a:off x="4752" y="2640"/>
            <a:ext cx="224" cy="256"/>
          </p:xfrm>
          <a:graphic>
            <a:graphicData uri="http://schemas.openxmlformats.org/presentationml/2006/ole">
              <mc:AlternateContent xmlns:mc="http://schemas.openxmlformats.org/markup-compatibility/2006">
                <mc:Choice xmlns:v="urn:schemas-microsoft-com:vml" Requires="v">
                  <p:oleObj spid="_x0000_s66661" r:id="rId5" imgW="177569" imgH="202936" progId="Equation.3">
                    <p:embed/>
                  </p:oleObj>
                </mc:Choice>
                <mc:Fallback>
                  <p:oleObj r:id="rId5" imgW="177569" imgH="202936" progId="Equation.3">
                    <p:embed/>
                    <p:pic>
                      <p:nvPicPr>
                        <p:cNvPr id="0" name="Object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52" y="2640"/>
                          <a:ext cx="224"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6575" name="Object 9">
              <a:extLst>
                <a:ext uri="{FF2B5EF4-FFF2-40B4-BE49-F238E27FC236}">
                  <a16:creationId xmlns:a16="http://schemas.microsoft.com/office/drawing/2014/main" id="{F5397840-E722-4F55-B4AD-E3F4AAB8F0B1}"/>
                </a:ext>
              </a:extLst>
            </p:cNvPr>
            <p:cNvGraphicFramePr>
              <a:graphicFrameLocks noChangeAspect="1"/>
            </p:cNvGraphicFramePr>
            <p:nvPr/>
          </p:nvGraphicFramePr>
          <p:xfrm>
            <a:off x="4032" y="3360"/>
            <a:ext cx="464" cy="256"/>
          </p:xfrm>
          <a:graphic>
            <a:graphicData uri="http://schemas.openxmlformats.org/presentationml/2006/ole">
              <mc:AlternateContent xmlns:mc="http://schemas.openxmlformats.org/markup-compatibility/2006">
                <mc:Choice xmlns:v="urn:schemas-microsoft-com:vml" Requires="v">
                  <p:oleObj spid="_x0000_s66662" r:id="rId7" imgW="368140" imgH="203112" progId="Equation.3">
                    <p:embed/>
                  </p:oleObj>
                </mc:Choice>
                <mc:Fallback>
                  <p:oleObj r:id="rId7" imgW="368140" imgH="203112" progId="Equation.3">
                    <p:embed/>
                    <p:pic>
                      <p:nvPicPr>
                        <p:cNvPr id="0" name="Object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032" y="3360"/>
                          <a:ext cx="464"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pic>
        <p:nvPicPr>
          <p:cNvPr id="38922" name="Picture 10">
            <a:extLst>
              <a:ext uri="{FF2B5EF4-FFF2-40B4-BE49-F238E27FC236}">
                <a16:creationId xmlns:a16="http://schemas.microsoft.com/office/drawing/2014/main" id="{6DE15512-EAD4-4A36-A4BE-33F009A2FD9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81000" y="1828800"/>
            <a:ext cx="4154488" cy="4419600"/>
          </a:xfrm>
          <a:prstGeom prst="rect">
            <a:avLst/>
          </a:prstGeom>
          <a:noFill/>
          <a:ln w="19050">
            <a:solidFill>
              <a:srgbClr val="FF0000"/>
            </a:solidFill>
            <a:miter lim="800000"/>
            <a:headEnd/>
            <a:tailEnd/>
          </a:ln>
          <a:extLst>
            <a:ext uri="{909E8E84-426E-40DD-AFC4-6F175D3DCCD1}">
              <a14:hiddenFill xmlns:a14="http://schemas.microsoft.com/office/drawing/2010/main">
                <a:solidFill>
                  <a:srgbClr val="FFFFFF"/>
                </a:solidFill>
              </a14:hiddenFill>
            </a:ext>
          </a:extLst>
        </p:spPr>
      </p:pic>
      <p:grpSp>
        <p:nvGrpSpPr>
          <p:cNvPr id="3" name="Group 11">
            <a:extLst>
              <a:ext uri="{FF2B5EF4-FFF2-40B4-BE49-F238E27FC236}">
                <a16:creationId xmlns:a16="http://schemas.microsoft.com/office/drawing/2014/main" id="{8FFCC0F2-38C7-44C9-AC65-6A0F8B50C4D3}"/>
              </a:ext>
            </a:extLst>
          </p:cNvPr>
          <p:cNvGrpSpPr>
            <a:grpSpLocks/>
          </p:cNvGrpSpPr>
          <p:nvPr/>
        </p:nvGrpSpPr>
        <p:grpSpPr bwMode="auto">
          <a:xfrm>
            <a:off x="5448300" y="1600200"/>
            <a:ext cx="3086100" cy="2236788"/>
            <a:chOff x="3432" y="1008"/>
            <a:chExt cx="1944" cy="1409"/>
          </a:xfrm>
        </p:grpSpPr>
        <p:graphicFrame>
          <p:nvGraphicFramePr>
            <p:cNvPr id="66567" name="Object 12">
              <a:extLst>
                <a:ext uri="{FF2B5EF4-FFF2-40B4-BE49-F238E27FC236}">
                  <a16:creationId xmlns:a16="http://schemas.microsoft.com/office/drawing/2014/main" id="{43289849-B2DE-407D-BEE1-3BBF2246222D}"/>
                </a:ext>
              </a:extLst>
            </p:cNvPr>
            <p:cNvGraphicFramePr>
              <a:graphicFrameLocks noChangeAspect="1"/>
            </p:cNvGraphicFramePr>
            <p:nvPr/>
          </p:nvGraphicFramePr>
          <p:xfrm>
            <a:off x="3648" y="1008"/>
            <a:ext cx="1127" cy="497"/>
          </p:xfrm>
          <a:graphic>
            <a:graphicData uri="http://schemas.openxmlformats.org/presentationml/2006/ole">
              <mc:AlternateContent xmlns:mc="http://schemas.openxmlformats.org/markup-compatibility/2006">
                <mc:Choice xmlns:v="urn:schemas-microsoft-com:vml" Requires="v">
                  <p:oleObj spid="_x0000_s66663" r:id="rId10" imgW="888614" imgH="393529" progId="Equation.3">
                    <p:embed/>
                  </p:oleObj>
                </mc:Choice>
                <mc:Fallback>
                  <p:oleObj r:id="rId10" imgW="888614" imgH="393529" progId="Equation.3">
                    <p:embed/>
                    <p:pic>
                      <p:nvPicPr>
                        <p:cNvPr id="0" name="Object 1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648" y="1008"/>
                          <a:ext cx="1127" cy="497"/>
                        </a:xfrm>
                        <a:prstGeom prst="rect">
                          <a:avLst/>
                        </a:prstGeom>
                        <a:solidFill>
                          <a:srgbClr val="CCECFF"/>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6568" name="Object 13">
              <a:extLst>
                <a:ext uri="{FF2B5EF4-FFF2-40B4-BE49-F238E27FC236}">
                  <a16:creationId xmlns:a16="http://schemas.microsoft.com/office/drawing/2014/main" id="{02EF34CE-11F8-4FB7-AB1F-EA152076E381}"/>
                </a:ext>
              </a:extLst>
            </p:cNvPr>
            <p:cNvGraphicFramePr>
              <a:graphicFrameLocks noChangeAspect="1"/>
            </p:cNvGraphicFramePr>
            <p:nvPr/>
          </p:nvGraphicFramePr>
          <p:xfrm>
            <a:off x="3648" y="1488"/>
            <a:ext cx="1127" cy="497"/>
          </p:xfrm>
          <a:graphic>
            <a:graphicData uri="http://schemas.openxmlformats.org/presentationml/2006/ole">
              <mc:AlternateContent xmlns:mc="http://schemas.openxmlformats.org/markup-compatibility/2006">
                <mc:Choice xmlns:v="urn:schemas-microsoft-com:vml" Requires="v">
                  <p:oleObj spid="_x0000_s66664" r:id="rId12" imgW="888614" imgH="393529" progId="Equation.3">
                    <p:embed/>
                  </p:oleObj>
                </mc:Choice>
                <mc:Fallback>
                  <p:oleObj r:id="rId12" imgW="888614" imgH="393529" progId="Equation.3">
                    <p:embed/>
                    <p:pic>
                      <p:nvPicPr>
                        <p:cNvPr id="0" name="Object 13"/>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648" y="1488"/>
                          <a:ext cx="1127" cy="497"/>
                        </a:xfrm>
                        <a:prstGeom prst="rect">
                          <a:avLst/>
                        </a:prstGeom>
                        <a:solidFill>
                          <a:srgbClr val="00FFFF"/>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6569" name="Object 14">
              <a:extLst>
                <a:ext uri="{FF2B5EF4-FFF2-40B4-BE49-F238E27FC236}">
                  <a16:creationId xmlns:a16="http://schemas.microsoft.com/office/drawing/2014/main" id="{E3F4A345-EA5B-43CC-873B-B647B6EC7406}"/>
                </a:ext>
              </a:extLst>
            </p:cNvPr>
            <p:cNvGraphicFramePr>
              <a:graphicFrameLocks noChangeAspect="1"/>
            </p:cNvGraphicFramePr>
            <p:nvPr/>
          </p:nvGraphicFramePr>
          <p:xfrm>
            <a:off x="3648" y="1920"/>
            <a:ext cx="1127" cy="497"/>
          </p:xfrm>
          <a:graphic>
            <a:graphicData uri="http://schemas.openxmlformats.org/presentationml/2006/ole">
              <mc:AlternateContent xmlns:mc="http://schemas.openxmlformats.org/markup-compatibility/2006">
                <mc:Choice xmlns:v="urn:schemas-microsoft-com:vml" Requires="v">
                  <p:oleObj spid="_x0000_s66665" r:id="rId14" imgW="888614" imgH="393529" progId="Equation.3">
                    <p:embed/>
                  </p:oleObj>
                </mc:Choice>
                <mc:Fallback>
                  <p:oleObj r:id="rId14" imgW="888614" imgH="393529" progId="Equation.3">
                    <p:embed/>
                    <p:pic>
                      <p:nvPicPr>
                        <p:cNvPr id="0" name="Object 14"/>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648" y="1920"/>
                          <a:ext cx="1127" cy="497"/>
                        </a:xfrm>
                        <a:prstGeom prst="rect">
                          <a:avLst/>
                        </a:prstGeom>
                        <a:solidFill>
                          <a:srgbClr val="CCFF99"/>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6570" name="AutoShape 15">
              <a:extLst>
                <a:ext uri="{FF2B5EF4-FFF2-40B4-BE49-F238E27FC236}">
                  <a16:creationId xmlns:a16="http://schemas.microsoft.com/office/drawing/2014/main" id="{750BD649-463E-4C97-8CF5-40787CACDBBE}"/>
                </a:ext>
              </a:extLst>
            </p:cNvPr>
            <p:cNvSpPr>
              <a:spLocks/>
            </p:cNvSpPr>
            <p:nvPr/>
          </p:nvSpPr>
          <p:spPr bwMode="auto">
            <a:xfrm>
              <a:off x="3432" y="1296"/>
              <a:ext cx="96" cy="864"/>
            </a:xfrm>
            <a:prstGeom prst="leftBrace">
              <a:avLst>
                <a:gd name="adj1" fmla="val 75000"/>
                <a:gd name="adj2" fmla="val 50000"/>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66571" name="Text Box 16">
              <a:extLst>
                <a:ext uri="{FF2B5EF4-FFF2-40B4-BE49-F238E27FC236}">
                  <a16:creationId xmlns:a16="http://schemas.microsoft.com/office/drawing/2014/main" id="{2F6E0F27-EBB3-46A5-BC61-3841C0958EA0}"/>
                </a:ext>
              </a:extLst>
            </p:cNvPr>
            <p:cNvSpPr txBox="1">
              <a:spLocks noChangeArrowheads="1"/>
            </p:cNvSpPr>
            <p:nvPr/>
          </p:nvSpPr>
          <p:spPr bwMode="auto">
            <a:xfrm>
              <a:off x="4800" y="1584"/>
              <a:ext cx="57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en-US" altLang="zh-CN" sz="2400">
                  <a:solidFill>
                    <a:srgbClr val="080912"/>
                  </a:solidFill>
                  <a:latin typeface="Tahoma" panose="020B0604030504040204" pitchFamily="34" charset="0"/>
                </a:rPr>
                <a:t>(1-4)</a:t>
              </a:r>
            </a:p>
          </p:txBody>
        </p:sp>
      </p:grpSp>
    </p:spTree>
  </p:cSld>
  <p:clrMapOvr>
    <a:masterClrMapping/>
  </p:clrMapOvr>
  <p:transition spd="slow">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8916"/>
                                        </p:tgtEl>
                                        <p:attrNameLst>
                                          <p:attrName>style.visibility</p:attrName>
                                        </p:attrNameLst>
                                      </p:cBhvr>
                                      <p:to>
                                        <p:strVal val="visible"/>
                                      </p:to>
                                    </p:set>
                                    <p:animEffect transition="in" filter="blinds(horizontal)">
                                      <p:cBhvr>
                                        <p:cTn id="7" dur="500"/>
                                        <p:tgtEl>
                                          <p:spTgt spid="3891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38922"/>
                                        </p:tgtEl>
                                        <p:attrNameLst>
                                          <p:attrName>style.visibility</p:attrName>
                                        </p:attrNameLst>
                                      </p:cBhvr>
                                      <p:to>
                                        <p:strVal val="visible"/>
                                      </p:to>
                                    </p:set>
                                    <p:animEffect transition="in" filter="blinds(horizontal)">
                                      <p:cBhvr>
                                        <p:cTn id="12" dur="500"/>
                                        <p:tgtEl>
                                          <p:spTgt spid="3892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blinds(horizontal)">
                                      <p:cBhvr>
                                        <p:cTn id="17" dur="500"/>
                                        <p:tgtEl>
                                          <p:spTgt spid="3"/>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blinds(horizontal)">
                                      <p:cBhvr>
                                        <p:cTn id="2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16"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a:extLst>
              <a:ext uri="{FF2B5EF4-FFF2-40B4-BE49-F238E27FC236}">
                <a16:creationId xmlns:a16="http://schemas.microsoft.com/office/drawing/2014/main" id="{7A6CE099-A005-456F-9271-8465E297C13A}"/>
              </a:ext>
            </a:extLst>
          </p:cNvPr>
          <p:cNvSpPr>
            <a:spLocks noGrp="1" noChangeArrowheads="1"/>
          </p:cNvSpPr>
          <p:nvPr>
            <p:ph type="title"/>
          </p:nvPr>
        </p:nvSpPr>
        <p:spPr>
          <a:xfrm>
            <a:off x="685800" y="457200"/>
            <a:ext cx="7772400" cy="533400"/>
          </a:xfrm>
        </p:spPr>
        <p:txBody>
          <a:bodyPr/>
          <a:lstStyle/>
          <a:p>
            <a:pPr eaLnBrk="1" hangingPunct="1"/>
            <a:r>
              <a:rPr lang="zh-CN" altLang="en-US" sz="3200"/>
              <a:t>简立方结构刚球原子模型</a:t>
            </a:r>
          </a:p>
        </p:txBody>
      </p:sp>
      <p:pic>
        <p:nvPicPr>
          <p:cNvPr id="67588" name="Picture 4" descr="cube">
            <a:extLst>
              <a:ext uri="{FF2B5EF4-FFF2-40B4-BE49-F238E27FC236}">
                <a16:creationId xmlns:a16="http://schemas.microsoft.com/office/drawing/2014/main" id="{2BE23F80-A493-4528-988C-B98FF6AC9C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1143000"/>
            <a:ext cx="5962650" cy="4471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EB85207C-FDC7-441D-82DA-4D1690F994F3}"/>
              </a:ext>
            </a:extLst>
          </p:cNvPr>
          <p:cNvSpPr>
            <a:spLocks noGrp="1" noChangeArrowheads="1"/>
          </p:cNvSpPr>
          <p:nvPr>
            <p:ph type="title"/>
          </p:nvPr>
        </p:nvSpPr>
        <p:spPr>
          <a:xfrm>
            <a:off x="685800" y="457200"/>
            <a:ext cx="7772400" cy="609600"/>
          </a:xfrm>
        </p:spPr>
        <p:txBody>
          <a:bodyPr/>
          <a:lstStyle/>
          <a:p>
            <a:pPr eaLnBrk="1" hangingPunct="1"/>
            <a:r>
              <a:rPr lang="zh-CN" altLang="en-US" sz="3200"/>
              <a:t>体心立方结构刚球原子模型</a:t>
            </a:r>
          </a:p>
        </p:txBody>
      </p:sp>
      <p:pic>
        <p:nvPicPr>
          <p:cNvPr id="68612" name="Picture 4" descr="cubecenter">
            <a:extLst>
              <a:ext uri="{FF2B5EF4-FFF2-40B4-BE49-F238E27FC236}">
                <a16:creationId xmlns:a16="http://schemas.microsoft.com/office/drawing/2014/main" id="{28D11976-74D4-4490-A0DB-28C70166E0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1143000"/>
            <a:ext cx="7315200" cy="548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3CBED3A1-F65A-4218-AB24-FB22853EB629}"/>
              </a:ext>
            </a:extLst>
          </p:cNvPr>
          <p:cNvSpPr>
            <a:spLocks noGrp="1" noChangeArrowheads="1"/>
          </p:cNvSpPr>
          <p:nvPr>
            <p:ph type="title"/>
          </p:nvPr>
        </p:nvSpPr>
        <p:spPr>
          <a:xfrm>
            <a:off x="685800" y="381000"/>
            <a:ext cx="7772400" cy="609600"/>
          </a:xfrm>
        </p:spPr>
        <p:txBody>
          <a:bodyPr/>
          <a:lstStyle/>
          <a:p>
            <a:pPr eaLnBrk="1" hangingPunct="1"/>
            <a:r>
              <a:rPr lang="zh-CN" altLang="en-US" sz="3200"/>
              <a:t>面心立方原胞上视图</a:t>
            </a:r>
          </a:p>
        </p:txBody>
      </p:sp>
      <p:pic>
        <p:nvPicPr>
          <p:cNvPr id="69636" name="Picture 4" descr="planecentercube">
            <a:extLst>
              <a:ext uri="{FF2B5EF4-FFF2-40B4-BE49-F238E27FC236}">
                <a16:creationId xmlns:a16="http://schemas.microsoft.com/office/drawing/2014/main" id="{6F79A8F8-2353-4F92-A502-924B218852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990600"/>
            <a:ext cx="7315200" cy="548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a:extLst>
              <a:ext uri="{FF2B5EF4-FFF2-40B4-BE49-F238E27FC236}">
                <a16:creationId xmlns:a16="http://schemas.microsoft.com/office/drawing/2014/main" id="{9E0E8869-C6BA-4CBA-A778-CA6DA4615602}"/>
              </a:ext>
            </a:extLst>
          </p:cNvPr>
          <p:cNvSpPr>
            <a:spLocks noGrp="1" noChangeArrowheads="1"/>
          </p:cNvSpPr>
          <p:nvPr>
            <p:ph type="title"/>
          </p:nvPr>
        </p:nvSpPr>
        <p:spPr>
          <a:xfrm>
            <a:off x="685800" y="457200"/>
            <a:ext cx="7772400" cy="457200"/>
          </a:xfrm>
        </p:spPr>
        <p:txBody>
          <a:bodyPr/>
          <a:lstStyle/>
          <a:p>
            <a:pPr eaLnBrk="1" hangingPunct="1"/>
            <a:r>
              <a:rPr lang="zh-CN" altLang="en-US" sz="3200"/>
              <a:t>面心立方密堆积结构</a:t>
            </a:r>
          </a:p>
        </p:txBody>
      </p:sp>
      <p:pic>
        <p:nvPicPr>
          <p:cNvPr id="70660" name="Picture 4" descr="planecentercube1">
            <a:extLst>
              <a:ext uri="{FF2B5EF4-FFF2-40B4-BE49-F238E27FC236}">
                <a16:creationId xmlns:a16="http://schemas.microsoft.com/office/drawing/2014/main" id="{3C721B75-6859-4DC8-B465-E104154FAB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990600"/>
            <a:ext cx="7315200" cy="548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9" name="Rectangle 3">
            <a:extLst>
              <a:ext uri="{FF2B5EF4-FFF2-40B4-BE49-F238E27FC236}">
                <a16:creationId xmlns:a16="http://schemas.microsoft.com/office/drawing/2014/main" id="{32C83B34-3DD4-4602-A0BD-7298CCBA9336}"/>
              </a:ext>
            </a:extLst>
          </p:cNvPr>
          <p:cNvSpPr>
            <a:spLocks noChangeArrowheads="1"/>
          </p:cNvSpPr>
          <p:nvPr/>
        </p:nvSpPr>
        <p:spPr bwMode="auto">
          <a:xfrm>
            <a:off x="381000" y="1371600"/>
            <a:ext cx="8562528" cy="2800767"/>
          </a:xfrm>
          <a:prstGeom prst="rect">
            <a:avLst/>
          </a:prstGeom>
          <a:solidFill>
            <a:schemeClr val="bg1"/>
          </a:solidFill>
          <a:ln>
            <a:noFill/>
          </a:ln>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en-US" altLang="zh-CN" sz="2800" dirty="0">
                <a:latin typeface="华文楷体" panose="02010600040101010101" pitchFamily="2" charset="-122"/>
                <a:ea typeface="华文楷体" panose="02010600040101010101" pitchFamily="2" charset="-122"/>
              </a:rPr>
              <a:t>    </a:t>
            </a:r>
            <a:r>
              <a:rPr kumimoji="1" lang="zh-CN" altLang="en-US" sz="2800" dirty="0">
                <a:solidFill>
                  <a:srgbClr val="080912"/>
                </a:solidFill>
                <a:latin typeface="华文楷体" panose="02010600040101010101" pitchFamily="2" charset="-122"/>
                <a:ea typeface="华文楷体" panose="02010600040101010101" pitchFamily="2" charset="-122"/>
              </a:rPr>
              <a:t>由于原胞的选择不是唯一的，只要求它是体积最小的结构单元，所以不一定把原胞取为平行六面体形式。</a:t>
            </a:r>
          </a:p>
          <a:p>
            <a:pPr eaLnBrk="1" hangingPunct="1">
              <a:spcBef>
                <a:spcPct val="0"/>
              </a:spcBef>
              <a:buFontTx/>
              <a:buNone/>
            </a:pPr>
            <a:endParaRPr kumimoji="1" lang="zh-CN" altLang="en-US" sz="2800" dirty="0">
              <a:solidFill>
                <a:srgbClr val="080912"/>
              </a:solidFill>
              <a:latin typeface="华文楷体" panose="02010600040101010101" pitchFamily="2" charset="-122"/>
              <a:ea typeface="华文楷体" panose="02010600040101010101" pitchFamily="2" charset="-122"/>
            </a:endParaRPr>
          </a:p>
          <a:p>
            <a:pPr eaLnBrk="1" hangingPunct="1">
              <a:spcBef>
                <a:spcPct val="0"/>
              </a:spcBef>
              <a:buFontTx/>
              <a:buNone/>
            </a:pPr>
            <a:r>
              <a:rPr kumimoji="1" lang="zh-CN" altLang="en-US" sz="2800" dirty="0">
                <a:solidFill>
                  <a:srgbClr val="080912"/>
                </a:solidFill>
                <a:latin typeface="华文楷体" panose="02010600040101010101" pitchFamily="2" charset="-122"/>
                <a:ea typeface="华文楷体" panose="02010600040101010101" pitchFamily="2" charset="-122"/>
              </a:rPr>
              <a:t>    以任一格点为中心，作它的最近邻，次近邻等格点的垂直平分面，由这些面所围成的最小封闭多面体也满足原胞的要求，称为</a:t>
            </a:r>
            <a:r>
              <a:rPr kumimoji="1" lang="zh-CN" altLang="en-US" b="1" dirty="0">
                <a:solidFill>
                  <a:srgbClr val="C60626"/>
                </a:solidFill>
                <a:latin typeface="华文楷体" panose="02010600040101010101" pitchFamily="2" charset="-122"/>
                <a:ea typeface="华文楷体" panose="02010600040101010101" pitchFamily="2" charset="-122"/>
              </a:rPr>
              <a:t>维格纳－赛兹原胞。</a:t>
            </a:r>
            <a:endParaRPr kumimoji="1" lang="zh-CN" altLang="en-US" sz="2800" dirty="0">
              <a:solidFill>
                <a:srgbClr val="080912"/>
              </a:solidFill>
              <a:latin typeface="华文楷体" panose="02010600040101010101" pitchFamily="2" charset="-122"/>
              <a:ea typeface="华文楷体" panose="02010600040101010101" pitchFamily="2" charset="-122"/>
            </a:endParaRPr>
          </a:p>
        </p:txBody>
      </p:sp>
      <p:sp>
        <p:nvSpPr>
          <p:cNvPr id="71683" name="Rectangle 4">
            <a:extLst>
              <a:ext uri="{FF2B5EF4-FFF2-40B4-BE49-F238E27FC236}">
                <a16:creationId xmlns:a16="http://schemas.microsoft.com/office/drawing/2014/main" id="{5AAE2CD1-11E3-4450-B2A8-AFFBF7C27184}"/>
              </a:ext>
            </a:extLst>
          </p:cNvPr>
          <p:cNvSpPr>
            <a:spLocks noChangeArrowheads="1"/>
          </p:cNvSpPr>
          <p:nvPr/>
        </p:nvSpPr>
        <p:spPr bwMode="auto">
          <a:xfrm>
            <a:off x="2876550" y="2686050"/>
            <a:ext cx="91440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华文楷体" panose="02010600040101010101" pitchFamily="2" charset="-122"/>
              <a:ea typeface="华文楷体" panose="02010600040101010101" pitchFamily="2" charset="-122"/>
            </a:endParaRPr>
          </a:p>
        </p:txBody>
      </p:sp>
      <p:sp>
        <p:nvSpPr>
          <p:cNvPr id="39941" name="Text Box 5">
            <a:extLst>
              <a:ext uri="{FF2B5EF4-FFF2-40B4-BE49-F238E27FC236}">
                <a16:creationId xmlns:a16="http://schemas.microsoft.com/office/drawing/2014/main" id="{FBA585AC-48F6-4235-BA41-55D63CAEDB6E}"/>
              </a:ext>
            </a:extLst>
          </p:cNvPr>
          <p:cNvSpPr txBox="1">
            <a:spLocks noChangeArrowheads="1"/>
          </p:cNvSpPr>
          <p:nvPr/>
        </p:nvSpPr>
        <p:spPr bwMode="auto">
          <a:xfrm>
            <a:off x="2610131" y="6034139"/>
            <a:ext cx="4343400" cy="523220"/>
          </a:xfrm>
          <a:prstGeom prst="rect">
            <a:avLst/>
          </a:prstGeom>
          <a:solidFill>
            <a:srgbClr val="72FCC1"/>
          </a:solidFill>
          <a:ln>
            <a:noFill/>
          </a:ln>
          <a:extLst>
            <a:ext uri="{91240B29-F687-4F45-9708-019B960494DF}">
              <a14:hiddenLine xmlns:a14="http://schemas.microsoft.com/office/drawing/2010/main" w="19050">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800">
                <a:solidFill>
                  <a:srgbClr val="080912"/>
                </a:solidFill>
                <a:latin typeface="华文楷体" panose="02010600040101010101" pitchFamily="2" charset="-122"/>
                <a:ea typeface="华文楷体" panose="02010600040101010101" pitchFamily="2" charset="-122"/>
              </a:rPr>
              <a:t>二维</a:t>
            </a:r>
            <a:r>
              <a:rPr kumimoji="1" lang="zh-CN" altLang="en-US" sz="2800">
                <a:solidFill>
                  <a:srgbClr val="080912"/>
                </a:solidFill>
                <a:latin typeface="华文楷体" panose="02010600040101010101" pitchFamily="2" charset="-122"/>
                <a:ea typeface="华文楷体" panose="02010600040101010101" pitchFamily="2" charset="-122"/>
              </a:rPr>
              <a:t>维格纳－赛兹原胞</a:t>
            </a:r>
          </a:p>
        </p:txBody>
      </p:sp>
      <p:grpSp>
        <p:nvGrpSpPr>
          <p:cNvPr id="2" name="Group 6">
            <a:extLst>
              <a:ext uri="{FF2B5EF4-FFF2-40B4-BE49-F238E27FC236}">
                <a16:creationId xmlns:a16="http://schemas.microsoft.com/office/drawing/2014/main" id="{0172EB91-0D64-46FF-B27B-B7CDBE9703CB}"/>
              </a:ext>
            </a:extLst>
          </p:cNvPr>
          <p:cNvGrpSpPr>
            <a:grpSpLocks/>
          </p:cNvGrpSpPr>
          <p:nvPr/>
        </p:nvGrpSpPr>
        <p:grpSpPr bwMode="auto">
          <a:xfrm>
            <a:off x="1835247" y="4038600"/>
            <a:ext cx="4419600" cy="1889125"/>
            <a:chOff x="4140" y="3624"/>
            <a:chExt cx="5940" cy="2496"/>
          </a:xfrm>
        </p:grpSpPr>
        <p:grpSp>
          <p:nvGrpSpPr>
            <p:cNvPr id="71687" name="Group 7">
              <a:extLst>
                <a:ext uri="{FF2B5EF4-FFF2-40B4-BE49-F238E27FC236}">
                  <a16:creationId xmlns:a16="http://schemas.microsoft.com/office/drawing/2014/main" id="{14E86BA7-B7E1-4ADB-803F-0C82A090E2A0}"/>
                </a:ext>
              </a:extLst>
            </p:cNvPr>
            <p:cNvGrpSpPr>
              <a:grpSpLocks/>
            </p:cNvGrpSpPr>
            <p:nvPr/>
          </p:nvGrpSpPr>
          <p:grpSpPr bwMode="auto">
            <a:xfrm>
              <a:off x="4140" y="3624"/>
              <a:ext cx="5940" cy="2496"/>
              <a:chOff x="4140" y="3624"/>
              <a:chExt cx="5940" cy="2496"/>
            </a:xfrm>
          </p:grpSpPr>
          <p:grpSp>
            <p:nvGrpSpPr>
              <p:cNvPr id="71712" name="Group 8">
                <a:extLst>
                  <a:ext uri="{FF2B5EF4-FFF2-40B4-BE49-F238E27FC236}">
                    <a16:creationId xmlns:a16="http://schemas.microsoft.com/office/drawing/2014/main" id="{CA2CD753-7E51-4AAA-8266-1503D2146690}"/>
                  </a:ext>
                </a:extLst>
              </p:cNvPr>
              <p:cNvGrpSpPr>
                <a:grpSpLocks/>
              </p:cNvGrpSpPr>
              <p:nvPr/>
            </p:nvGrpSpPr>
            <p:grpSpPr bwMode="auto">
              <a:xfrm>
                <a:off x="4500" y="3936"/>
                <a:ext cx="5040" cy="1560"/>
                <a:chOff x="4500" y="3936"/>
                <a:chExt cx="5040" cy="1560"/>
              </a:xfrm>
            </p:grpSpPr>
            <p:sp>
              <p:nvSpPr>
                <p:cNvPr id="71720" name="AutoShape 9">
                  <a:extLst>
                    <a:ext uri="{FF2B5EF4-FFF2-40B4-BE49-F238E27FC236}">
                      <a16:creationId xmlns:a16="http://schemas.microsoft.com/office/drawing/2014/main" id="{758589FB-3468-4F12-B3F2-923EB384A1AD}"/>
                    </a:ext>
                  </a:extLst>
                </p:cNvPr>
                <p:cNvSpPr>
                  <a:spLocks noChangeArrowheads="1"/>
                </p:cNvSpPr>
                <p:nvPr/>
              </p:nvSpPr>
              <p:spPr bwMode="auto">
                <a:xfrm>
                  <a:off x="4500" y="3936"/>
                  <a:ext cx="5040" cy="1560"/>
                </a:xfrm>
                <a:prstGeom prst="parallelogram">
                  <a:avLst>
                    <a:gd name="adj" fmla="val 80769"/>
                  </a:avLst>
                </a:prstGeom>
                <a:noFill/>
                <a:ln w="19050">
                  <a:solidFill>
                    <a:srgbClr val="0000FF"/>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华文楷体" panose="02010600040101010101" pitchFamily="2" charset="-122"/>
                    <a:ea typeface="华文楷体" panose="02010600040101010101" pitchFamily="2" charset="-122"/>
                  </a:endParaRPr>
                </a:p>
              </p:txBody>
            </p:sp>
            <p:sp>
              <p:nvSpPr>
                <p:cNvPr id="71721" name="Line 10">
                  <a:extLst>
                    <a:ext uri="{FF2B5EF4-FFF2-40B4-BE49-F238E27FC236}">
                      <a16:creationId xmlns:a16="http://schemas.microsoft.com/office/drawing/2014/main" id="{0A7BB0FE-56DF-49DE-9E72-B7F58788523C}"/>
                    </a:ext>
                  </a:extLst>
                </p:cNvPr>
                <p:cNvSpPr>
                  <a:spLocks noChangeShapeType="1"/>
                </p:cNvSpPr>
                <p:nvPr/>
              </p:nvSpPr>
              <p:spPr bwMode="auto">
                <a:xfrm flipH="1">
                  <a:off x="6300" y="3936"/>
                  <a:ext cx="1260" cy="1560"/>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latin typeface="华文楷体" panose="02010600040101010101" pitchFamily="2" charset="-122"/>
                    <a:ea typeface="华文楷体" panose="02010600040101010101" pitchFamily="2" charset="-122"/>
                  </a:endParaRPr>
                </a:p>
              </p:txBody>
            </p:sp>
            <p:sp>
              <p:nvSpPr>
                <p:cNvPr id="71722" name="Line 11">
                  <a:extLst>
                    <a:ext uri="{FF2B5EF4-FFF2-40B4-BE49-F238E27FC236}">
                      <a16:creationId xmlns:a16="http://schemas.microsoft.com/office/drawing/2014/main" id="{125A7F56-9E95-4F0C-B210-8019BC8B144C}"/>
                    </a:ext>
                  </a:extLst>
                </p:cNvPr>
                <p:cNvSpPr>
                  <a:spLocks noChangeShapeType="1"/>
                </p:cNvSpPr>
                <p:nvPr/>
              </p:nvSpPr>
              <p:spPr bwMode="auto">
                <a:xfrm flipH="1">
                  <a:off x="5340" y="3936"/>
                  <a:ext cx="1260" cy="1560"/>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latin typeface="华文楷体" panose="02010600040101010101" pitchFamily="2" charset="-122"/>
                    <a:ea typeface="华文楷体" panose="02010600040101010101" pitchFamily="2" charset="-122"/>
                  </a:endParaRPr>
                </a:p>
              </p:txBody>
            </p:sp>
            <p:sp>
              <p:nvSpPr>
                <p:cNvPr id="71723" name="Line 12">
                  <a:extLst>
                    <a:ext uri="{FF2B5EF4-FFF2-40B4-BE49-F238E27FC236}">
                      <a16:creationId xmlns:a16="http://schemas.microsoft.com/office/drawing/2014/main" id="{752B127D-2EF6-4ED2-AE16-3DC227B40341}"/>
                    </a:ext>
                  </a:extLst>
                </p:cNvPr>
                <p:cNvSpPr>
                  <a:spLocks noChangeShapeType="1"/>
                </p:cNvSpPr>
                <p:nvPr/>
              </p:nvSpPr>
              <p:spPr bwMode="auto">
                <a:xfrm flipH="1">
                  <a:off x="7230" y="3936"/>
                  <a:ext cx="1260" cy="1560"/>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latin typeface="华文楷体" panose="02010600040101010101" pitchFamily="2" charset="-122"/>
                    <a:ea typeface="华文楷体" panose="02010600040101010101" pitchFamily="2" charset="-122"/>
                  </a:endParaRPr>
                </a:p>
              </p:txBody>
            </p:sp>
            <p:sp>
              <p:nvSpPr>
                <p:cNvPr id="71724" name="Line 13">
                  <a:extLst>
                    <a:ext uri="{FF2B5EF4-FFF2-40B4-BE49-F238E27FC236}">
                      <a16:creationId xmlns:a16="http://schemas.microsoft.com/office/drawing/2014/main" id="{042EE30E-40EB-4F72-A2ED-EA228D8D01A1}"/>
                    </a:ext>
                  </a:extLst>
                </p:cNvPr>
                <p:cNvSpPr>
                  <a:spLocks noChangeShapeType="1"/>
                </p:cNvSpPr>
                <p:nvPr/>
              </p:nvSpPr>
              <p:spPr bwMode="auto">
                <a:xfrm>
                  <a:off x="5115" y="4725"/>
                  <a:ext cx="3780" cy="0"/>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latin typeface="华文楷体" panose="02010600040101010101" pitchFamily="2" charset="-122"/>
                    <a:ea typeface="华文楷体" panose="02010600040101010101" pitchFamily="2" charset="-122"/>
                  </a:endParaRPr>
                </a:p>
              </p:txBody>
            </p:sp>
          </p:grpSp>
          <p:sp>
            <p:nvSpPr>
              <p:cNvPr id="71713" name="Line 14">
                <a:extLst>
                  <a:ext uri="{FF2B5EF4-FFF2-40B4-BE49-F238E27FC236}">
                    <a16:creationId xmlns:a16="http://schemas.microsoft.com/office/drawing/2014/main" id="{5C2B768E-D76C-4791-95E6-378B6F9B6CC5}"/>
                  </a:ext>
                </a:extLst>
              </p:cNvPr>
              <p:cNvSpPr>
                <a:spLocks noChangeShapeType="1"/>
              </p:cNvSpPr>
              <p:nvPr/>
            </p:nvSpPr>
            <p:spPr bwMode="auto">
              <a:xfrm rot="567762">
                <a:off x="8239" y="3786"/>
                <a:ext cx="1230" cy="1902"/>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latin typeface="华文楷体" panose="02010600040101010101" pitchFamily="2" charset="-122"/>
                  <a:ea typeface="华文楷体" panose="02010600040101010101" pitchFamily="2" charset="-122"/>
                </a:endParaRPr>
              </a:p>
            </p:txBody>
          </p:sp>
          <p:sp>
            <p:nvSpPr>
              <p:cNvPr id="71714" name="Line 15">
                <a:extLst>
                  <a:ext uri="{FF2B5EF4-FFF2-40B4-BE49-F238E27FC236}">
                    <a16:creationId xmlns:a16="http://schemas.microsoft.com/office/drawing/2014/main" id="{AF5478F3-BD37-40E6-8C1E-876C41165DDA}"/>
                  </a:ext>
                </a:extLst>
              </p:cNvPr>
              <p:cNvSpPr>
                <a:spLocks noChangeShapeType="1"/>
              </p:cNvSpPr>
              <p:nvPr/>
            </p:nvSpPr>
            <p:spPr bwMode="auto">
              <a:xfrm rot="196773">
                <a:off x="7410" y="3765"/>
                <a:ext cx="1080" cy="2028"/>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latin typeface="华文楷体" panose="02010600040101010101" pitchFamily="2" charset="-122"/>
                  <a:ea typeface="华文楷体" panose="02010600040101010101" pitchFamily="2" charset="-122"/>
                </a:endParaRPr>
              </a:p>
            </p:txBody>
          </p:sp>
          <p:sp>
            <p:nvSpPr>
              <p:cNvPr id="71715" name="Line 16">
                <a:extLst>
                  <a:ext uri="{FF2B5EF4-FFF2-40B4-BE49-F238E27FC236}">
                    <a16:creationId xmlns:a16="http://schemas.microsoft.com/office/drawing/2014/main" id="{7C773B75-D5A9-4DF3-8744-A15FB9439C94}"/>
                  </a:ext>
                </a:extLst>
              </p:cNvPr>
              <p:cNvSpPr>
                <a:spLocks noChangeShapeType="1"/>
              </p:cNvSpPr>
              <p:nvPr/>
            </p:nvSpPr>
            <p:spPr bwMode="auto">
              <a:xfrm>
                <a:off x="6480" y="3780"/>
                <a:ext cx="1080" cy="2340"/>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latin typeface="华文楷体" panose="02010600040101010101" pitchFamily="2" charset="-122"/>
                  <a:ea typeface="华文楷体" panose="02010600040101010101" pitchFamily="2" charset="-122"/>
                </a:endParaRPr>
              </a:p>
            </p:txBody>
          </p:sp>
          <p:sp>
            <p:nvSpPr>
              <p:cNvPr id="71716" name="Line 17">
                <a:extLst>
                  <a:ext uri="{FF2B5EF4-FFF2-40B4-BE49-F238E27FC236}">
                    <a16:creationId xmlns:a16="http://schemas.microsoft.com/office/drawing/2014/main" id="{4E330D11-0170-4C33-A865-5085E5AB862D}"/>
                  </a:ext>
                </a:extLst>
              </p:cNvPr>
              <p:cNvSpPr>
                <a:spLocks noChangeShapeType="1"/>
              </p:cNvSpPr>
              <p:nvPr/>
            </p:nvSpPr>
            <p:spPr bwMode="auto">
              <a:xfrm rot="73796">
                <a:off x="5595" y="3765"/>
                <a:ext cx="900" cy="2184"/>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latin typeface="华文楷体" panose="02010600040101010101" pitchFamily="2" charset="-122"/>
                  <a:ea typeface="华文楷体" panose="02010600040101010101" pitchFamily="2" charset="-122"/>
                </a:endParaRPr>
              </a:p>
            </p:txBody>
          </p:sp>
          <p:sp>
            <p:nvSpPr>
              <p:cNvPr id="71717" name="Line 18">
                <a:extLst>
                  <a:ext uri="{FF2B5EF4-FFF2-40B4-BE49-F238E27FC236}">
                    <a16:creationId xmlns:a16="http://schemas.microsoft.com/office/drawing/2014/main" id="{ACF29E2F-8385-471C-983B-29CB88660358}"/>
                  </a:ext>
                </a:extLst>
              </p:cNvPr>
              <p:cNvSpPr>
                <a:spLocks noChangeShapeType="1"/>
              </p:cNvSpPr>
              <p:nvPr/>
            </p:nvSpPr>
            <p:spPr bwMode="auto">
              <a:xfrm flipH="1">
                <a:off x="4140" y="3936"/>
                <a:ext cx="1620" cy="0"/>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latin typeface="华文楷体" panose="02010600040101010101" pitchFamily="2" charset="-122"/>
                  <a:ea typeface="华文楷体" panose="02010600040101010101" pitchFamily="2" charset="-122"/>
                </a:endParaRPr>
              </a:p>
            </p:txBody>
          </p:sp>
          <p:sp>
            <p:nvSpPr>
              <p:cNvPr id="71718" name="Line 19">
                <a:extLst>
                  <a:ext uri="{FF2B5EF4-FFF2-40B4-BE49-F238E27FC236}">
                    <a16:creationId xmlns:a16="http://schemas.microsoft.com/office/drawing/2014/main" id="{7ED0D661-177E-421F-A6BB-5B28FB530339}"/>
                  </a:ext>
                </a:extLst>
              </p:cNvPr>
              <p:cNvSpPr>
                <a:spLocks noChangeShapeType="1"/>
              </p:cNvSpPr>
              <p:nvPr/>
            </p:nvSpPr>
            <p:spPr bwMode="auto">
              <a:xfrm flipH="1" flipV="1">
                <a:off x="4680" y="3624"/>
                <a:ext cx="900" cy="2340"/>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latin typeface="华文楷体" panose="02010600040101010101" pitchFamily="2" charset="-122"/>
                  <a:ea typeface="华文楷体" panose="02010600040101010101" pitchFamily="2" charset="-122"/>
                </a:endParaRPr>
              </a:p>
            </p:txBody>
          </p:sp>
          <p:sp>
            <p:nvSpPr>
              <p:cNvPr id="71719" name="Line 20">
                <a:extLst>
                  <a:ext uri="{FF2B5EF4-FFF2-40B4-BE49-F238E27FC236}">
                    <a16:creationId xmlns:a16="http://schemas.microsoft.com/office/drawing/2014/main" id="{8ADE9E7C-C46E-40C3-B8DA-DF9787B5BEF8}"/>
                  </a:ext>
                </a:extLst>
              </p:cNvPr>
              <p:cNvSpPr>
                <a:spLocks noChangeShapeType="1"/>
              </p:cNvSpPr>
              <p:nvPr/>
            </p:nvSpPr>
            <p:spPr bwMode="auto">
              <a:xfrm>
                <a:off x="8280" y="5496"/>
                <a:ext cx="1800" cy="0"/>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latin typeface="华文楷体" panose="02010600040101010101" pitchFamily="2" charset="-122"/>
                  <a:ea typeface="华文楷体" panose="02010600040101010101" pitchFamily="2" charset="-122"/>
                </a:endParaRPr>
              </a:p>
            </p:txBody>
          </p:sp>
        </p:grpSp>
        <p:sp>
          <p:nvSpPr>
            <p:cNvPr id="71688" name="Oval 21">
              <a:extLst>
                <a:ext uri="{FF2B5EF4-FFF2-40B4-BE49-F238E27FC236}">
                  <a16:creationId xmlns:a16="http://schemas.microsoft.com/office/drawing/2014/main" id="{753E7FEE-2478-4077-A4BC-4859C16B92E8}"/>
                </a:ext>
              </a:extLst>
            </p:cNvPr>
            <p:cNvSpPr>
              <a:spLocks noChangeArrowheads="1"/>
            </p:cNvSpPr>
            <p:nvPr/>
          </p:nvSpPr>
          <p:spPr bwMode="auto">
            <a:xfrm>
              <a:off x="4440" y="5436"/>
              <a:ext cx="180" cy="180"/>
            </a:xfrm>
            <a:prstGeom prst="ellipse">
              <a:avLst/>
            </a:prstGeom>
            <a:solidFill>
              <a:srgbClr val="00FF00"/>
            </a:solidFill>
            <a:ln w="9525">
              <a:solidFill>
                <a:srgbClr val="00FF00"/>
              </a:solidFill>
              <a:round/>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华文楷体" panose="02010600040101010101" pitchFamily="2" charset="-122"/>
                <a:ea typeface="华文楷体" panose="02010600040101010101" pitchFamily="2" charset="-122"/>
              </a:endParaRPr>
            </a:p>
          </p:txBody>
        </p:sp>
        <p:sp>
          <p:nvSpPr>
            <p:cNvPr id="71689" name="Oval 22">
              <a:extLst>
                <a:ext uri="{FF2B5EF4-FFF2-40B4-BE49-F238E27FC236}">
                  <a16:creationId xmlns:a16="http://schemas.microsoft.com/office/drawing/2014/main" id="{C27B2166-7CDE-46E1-B8F4-A303CF2311A5}"/>
                </a:ext>
              </a:extLst>
            </p:cNvPr>
            <p:cNvSpPr>
              <a:spLocks noChangeArrowheads="1"/>
            </p:cNvSpPr>
            <p:nvPr/>
          </p:nvSpPr>
          <p:spPr bwMode="auto">
            <a:xfrm>
              <a:off x="5295" y="5421"/>
              <a:ext cx="180" cy="180"/>
            </a:xfrm>
            <a:prstGeom prst="ellipse">
              <a:avLst/>
            </a:prstGeom>
            <a:solidFill>
              <a:srgbClr val="00FF00"/>
            </a:solidFill>
            <a:ln w="9525">
              <a:solidFill>
                <a:srgbClr val="00FF00"/>
              </a:solidFill>
              <a:round/>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华文楷体" panose="02010600040101010101" pitchFamily="2" charset="-122"/>
                <a:ea typeface="华文楷体" panose="02010600040101010101" pitchFamily="2" charset="-122"/>
              </a:endParaRPr>
            </a:p>
          </p:txBody>
        </p:sp>
        <p:sp>
          <p:nvSpPr>
            <p:cNvPr id="71690" name="Oval 23">
              <a:extLst>
                <a:ext uri="{FF2B5EF4-FFF2-40B4-BE49-F238E27FC236}">
                  <a16:creationId xmlns:a16="http://schemas.microsoft.com/office/drawing/2014/main" id="{BC70FB67-1BBD-4939-9359-98E6CDB3BA3F}"/>
                </a:ext>
              </a:extLst>
            </p:cNvPr>
            <p:cNvSpPr>
              <a:spLocks noChangeArrowheads="1"/>
            </p:cNvSpPr>
            <p:nvPr/>
          </p:nvSpPr>
          <p:spPr bwMode="auto">
            <a:xfrm>
              <a:off x="6225" y="5421"/>
              <a:ext cx="180" cy="180"/>
            </a:xfrm>
            <a:prstGeom prst="ellipse">
              <a:avLst/>
            </a:prstGeom>
            <a:solidFill>
              <a:srgbClr val="00FF00"/>
            </a:solidFill>
            <a:ln w="9525">
              <a:solidFill>
                <a:srgbClr val="00FF00"/>
              </a:solidFill>
              <a:round/>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华文楷体" panose="02010600040101010101" pitchFamily="2" charset="-122"/>
                <a:ea typeface="华文楷体" panose="02010600040101010101" pitchFamily="2" charset="-122"/>
              </a:endParaRPr>
            </a:p>
          </p:txBody>
        </p:sp>
        <p:sp>
          <p:nvSpPr>
            <p:cNvPr id="71691" name="Oval 24">
              <a:extLst>
                <a:ext uri="{FF2B5EF4-FFF2-40B4-BE49-F238E27FC236}">
                  <a16:creationId xmlns:a16="http://schemas.microsoft.com/office/drawing/2014/main" id="{C666A899-9A65-41A4-884A-307887119883}"/>
                </a:ext>
              </a:extLst>
            </p:cNvPr>
            <p:cNvSpPr>
              <a:spLocks noChangeArrowheads="1"/>
            </p:cNvSpPr>
            <p:nvPr/>
          </p:nvSpPr>
          <p:spPr bwMode="auto">
            <a:xfrm>
              <a:off x="7155" y="5391"/>
              <a:ext cx="180" cy="180"/>
            </a:xfrm>
            <a:prstGeom prst="ellipse">
              <a:avLst/>
            </a:prstGeom>
            <a:solidFill>
              <a:srgbClr val="00FF00"/>
            </a:solidFill>
            <a:ln w="9525">
              <a:solidFill>
                <a:srgbClr val="00FF00"/>
              </a:solidFill>
              <a:round/>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华文楷体" panose="02010600040101010101" pitchFamily="2" charset="-122"/>
                <a:ea typeface="华文楷体" panose="02010600040101010101" pitchFamily="2" charset="-122"/>
              </a:endParaRPr>
            </a:p>
          </p:txBody>
        </p:sp>
        <p:sp>
          <p:nvSpPr>
            <p:cNvPr id="71692" name="Oval 25">
              <a:extLst>
                <a:ext uri="{FF2B5EF4-FFF2-40B4-BE49-F238E27FC236}">
                  <a16:creationId xmlns:a16="http://schemas.microsoft.com/office/drawing/2014/main" id="{D7C4DC9A-C6B1-44A0-A87D-9D6D641E987B}"/>
                </a:ext>
              </a:extLst>
            </p:cNvPr>
            <p:cNvSpPr>
              <a:spLocks noChangeArrowheads="1"/>
            </p:cNvSpPr>
            <p:nvPr/>
          </p:nvSpPr>
          <p:spPr bwMode="auto">
            <a:xfrm>
              <a:off x="8190" y="5400"/>
              <a:ext cx="180" cy="180"/>
            </a:xfrm>
            <a:prstGeom prst="ellipse">
              <a:avLst/>
            </a:prstGeom>
            <a:solidFill>
              <a:srgbClr val="00FF00"/>
            </a:solidFill>
            <a:ln w="9525">
              <a:solidFill>
                <a:srgbClr val="00FF00"/>
              </a:solidFill>
              <a:round/>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华文楷体" panose="02010600040101010101" pitchFamily="2" charset="-122"/>
                <a:ea typeface="华文楷体" panose="02010600040101010101" pitchFamily="2" charset="-122"/>
              </a:endParaRPr>
            </a:p>
          </p:txBody>
        </p:sp>
        <p:sp>
          <p:nvSpPr>
            <p:cNvPr id="71693" name="Oval 26">
              <a:extLst>
                <a:ext uri="{FF2B5EF4-FFF2-40B4-BE49-F238E27FC236}">
                  <a16:creationId xmlns:a16="http://schemas.microsoft.com/office/drawing/2014/main" id="{CF3943E4-07C1-447F-8DA4-733CC435EE07}"/>
                </a:ext>
              </a:extLst>
            </p:cNvPr>
            <p:cNvSpPr>
              <a:spLocks noChangeArrowheads="1"/>
            </p:cNvSpPr>
            <p:nvPr/>
          </p:nvSpPr>
          <p:spPr bwMode="auto">
            <a:xfrm>
              <a:off x="9075" y="5397"/>
              <a:ext cx="180" cy="180"/>
            </a:xfrm>
            <a:prstGeom prst="ellipse">
              <a:avLst/>
            </a:prstGeom>
            <a:solidFill>
              <a:srgbClr val="00FF00"/>
            </a:solidFill>
            <a:ln w="9525">
              <a:solidFill>
                <a:srgbClr val="00FF00"/>
              </a:solidFill>
              <a:round/>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华文楷体" panose="02010600040101010101" pitchFamily="2" charset="-122"/>
                <a:ea typeface="华文楷体" panose="02010600040101010101" pitchFamily="2" charset="-122"/>
              </a:endParaRPr>
            </a:p>
          </p:txBody>
        </p:sp>
        <p:sp>
          <p:nvSpPr>
            <p:cNvPr id="71694" name="Oval 27">
              <a:extLst>
                <a:ext uri="{FF2B5EF4-FFF2-40B4-BE49-F238E27FC236}">
                  <a16:creationId xmlns:a16="http://schemas.microsoft.com/office/drawing/2014/main" id="{1D86FC12-0919-476C-8E8F-CC918683AC89}"/>
                </a:ext>
              </a:extLst>
            </p:cNvPr>
            <p:cNvSpPr>
              <a:spLocks noChangeArrowheads="1"/>
            </p:cNvSpPr>
            <p:nvPr/>
          </p:nvSpPr>
          <p:spPr bwMode="auto">
            <a:xfrm>
              <a:off x="5010" y="4641"/>
              <a:ext cx="180" cy="180"/>
            </a:xfrm>
            <a:prstGeom prst="ellipse">
              <a:avLst/>
            </a:prstGeom>
            <a:solidFill>
              <a:srgbClr val="00FF00"/>
            </a:solidFill>
            <a:ln w="9525">
              <a:solidFill>
                <a:srgbClr val="00FF00"/>
              </a:solidFill>
              <a:round/>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华文楷体" panose="02010600040101010101" pitchFamily="2" charset="-122"/>
                <a:ea typeface="华文楷体" panose="02010600040101010101" pitchFamily="2" charset="-122"/>
              </a:endParaRPr>
            </a:p>
          </p:txBody>
        </p:sp>
        <p:sp>
          <p:nvSpPr>
            <p:cNvPr id="71695" name="Oval 28">
              <a:extLst>
                <a:ext uri="{FF2B5EF4-FFF2-40B4-BE49-F238E27FC236}">
                  <a16:creationId xmlns:a16="http://schemas.microsoft.com/office/drawing/2014/main" id="{E6DA5BC2-2E57-435D-9B05-B7558FBBE787}"/>
                </a:ext>
              </a:extLst>
            </p:cNvPr>
            <p:cNvSpPr>
              <a:spLocks noChangeArrowheads="1"/>
            </p:cNvSpPr>
            <p:nvPr/>
          </p:nvSpPr>
          <p:spPr bwMode="auto">
            <a:xfrm>
              <a:off x="5910" y="4641"/>
              <a:ext cx="180" cy="180"/>
            </a:xfrm>
            <a:prstGeom prst="ellipse">
              <a:avLst/>
            </a:prstGeom>
            <a:solidFill>
              <a:srgbClr val="00FF00"/>
            </a:solidFill>
            <a:ln w="9525">
              <a:solidFill>
                <a:srgbClr val="00FF00"/>
              </a:solidFill>
              <a:round/>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华文楷体" panose="02010600040101010101" pitchFamily="2" charset="-122"/>
                <a:ea typeface="华文楷体" panose="02010600040101010101" pitchFamily="2" charset="-122"/>
              </a:endParaRPr>
            </a:p>
          </p:txBody>
        </p:sp>
        <p:sp>
          <p:nvSpPr>
            <p:cNvPr id="71696" name="Oval 29">
              <a:extLst>
                <a:ext uri="{FF2B5EF4-FFF2-40B4-BE49-F238E27FC236}">
                  <a16:creationId xmlns:a16="http://schemas.microsoft.com/office/drawing/2014/main" id="{2374D47C-AFC9-4558-B758-7267D7284109}"/>
                </a:ext>
              </a:extLst>
            </p:cNvPr>
            <p:cNvSpPr>
              <a:spLocks noChangeArrowheads="1"/>
            </p:cNvSpPr>
            <p:nvPr/>
          </p:nvSpPr>
          <p:spPr bwMode="auto">
            <a:xfrm>
              <a:off x="6840" y="4611"/>
              <a:ext cx="180" cy="180"/>
            </a:xfrm>
            <a:prstGeom prst="ellipse">
              <a:avLst/>
            </a:prstGeom>
            <a:solidFill>
              <a:srgbClr val="FF00FF"/>
            </a:solidFill>
            <a:ln w="9525">
              <a:solidFill>
                <a:srgbClr val="00FF00"/>
              </a:solidFill>
              <a:round/>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华文楷体" panose="02010600040101010101" pitchFamily="2" charset="-122"/>
                <a:ea typeface="华文楷体" panose="02010600040101010101" pitchFamily="2" charset="-122"/>
              </a:endParaRPr>
            </a:p>
          </p:txBody>
        </p:sp>
        <p:sp>
          <p:nvSpPr>
            <p:cNvPr id="71697" name="Oval 30">
              <a:extLst>
                <a:ext uri="{FF2B5EF4-FFF2-40B4-BE49-F238E27FC236}">
                  <a16:creationId xmlns:a16="http://schemas.microsoft.com/office/drawing/2014/main" id="{CBDE902C-1F14-4B5F-83FF-D765782071E3}"/>
                </a:ext>
              </a:extLst>
            </p:cNvPr>
            <p:cNvSpPr>
              <a:spLocks noChangeArrowheads="1"/>
            </p:cNvSpPr>
            <p:nvPr/>
          </p:nvSpPr>
          <p:spPr bwMode="auto">
            <a:xfrm>
              <a:off x="4710" y="3825"/>
              <a:ext cx="180" cy="180"/>
            </a:xfrm>
            <a:prstGeom prst="ellipse">
              <a:avLst/>
            </a:prstGeom>
            <a:solidFill>
              <a:srgbClr val="00FF00"/>
            </a:solidFill>
            <a:ln w="9525">
              <a:solidFill>
                <a:srgbClr val="00FF00"/>
              </a:solidFill>
              <a:round/>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华文楷体" panose="02010600040101010101" pitchFamily="2" charset="-122"/>
                <a:ea typeface="华文楷体" panose="02010600040101010101" pitchFamily="2" charset="-122"/>
              </a:endParaRPr>
            </a:p>
          </p:txBody>
        </p:sp>
        <p:sp>
          <p:nvSpPr>
            <p:cNvPr id="71698" name="Oval 31">
              <a:extLst>
                <a:ext uri="{FF2B5EF4-FFF2-40B4-BE49-F238E27FC236}">
                  <a16:creationId xmlns:a16="http://schemas.microsoft.com/office/drawing/2014/main" id="{9F4B742B-A449-4693-B681-8C2274B8B3B3}"/>
                </a:ext>
              </a:extLst>
            </p:cNvPr>
            <p:cNvSpPr>
              <a:spLocks noChangeArrowheads="1"/>
            </p:cNvSpPr>
            <p:nvPr/>
          </p:nvSpPr>
          <p:spPr bwMode="auto">
            <a:xfrm>
              <a:off x="5625" y="3825"/>
              <a:ext cx="180" cy="180"/>
            </a:xfrm>
            <a:prstGeom prst="ellipse">
              <a:avLst/>
            </a:prstGeom>
            <a:solidFill>
              <a:srgbClr val="00FF00"/>
            </a:solidFill>
            <a:ln w="9525">
              <a:solidFill>
                <a:srgbClr val="00FF00"/>
              </a:solidFill>
              <a:round/>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华文楷体" panose="02010600040101010101" pitchFamily="2" charset="-122"/>
                <a:ea typeface="华文楷体" panose="02010600040101010101" pitchFamily="2" charset="-122"/>
              </a:endParaRPr>
            </a:p>
          </p:txBody>
        </p:sp>
        <p:sp>
          <p:nvSpPr>
            <p:cNvPr id="71699" name="Oval 32">
              <a:extLst>
                <a:ext uri="{FF2B5EF4-FFF2-40B4-BE49-F238E27FC236}">
                  <a16:creationId xmlns:a16="http://schemas.microsoft.com/office/drawing/2014/main" id="{EDE651AA-71F9-45E2-960F-1BA861082FF2}"/>
                </a:ext>
              </a:extLst>
            </p:cNvPr>
            <p:cNvSpPr>
              <a:spLocks noChangeArrowheads="1"/>
            </p:cNvSpPr>
            <p:nvPr/>
          </p:nvSpPr>
          <p:spPr bwMode="auto">
            <a:xfrm>
              <a:off x="6510" y="3795"/>
              <a:ext cx="180" cy="180"/>
            </a:xfrm>
            <a:prstGeom prst="ellipse">
              <a:avLst/>
            </a:prstGeom>
            <a:solidFill>
              <a:srgbClr val="00FF00"/>
            </a:solidFill>
            <a:ln w="9525">
              <a:solidFill>
                <a:srgbClr val="00FF00"/>
              </a:solidFill>
              <a:round/>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华文楷体" panose="02010600040101010101" pitchFamily="2" charset="-122"/>
                <a:ea typeface="华文楷体" panose="02010600040101010101" pitchFamily="2" charset="-122"/>
              </a:endParaRPr>
            </a:p>
          </p:txBody>
        </p:sp>
        <p:sp>
          <p:nvSpPr>
            <p:cNvPr id="71700" name="Oval 33">
              <a:extLst>
                <a:ext uri="{FF2B5EF4-FFF2-40B4-BE49-F238E27FC236}">
                  <a16:creationId xmlns:a16="http://schemas.microsoft.com/office/drawing/2014/main" id="{F9ABD70A-728F-47C1-BC47-02F24DCE10CD}"/>
                </a:ext>
              </a:extLst>
            </p:cNvPr>
            <p:cNvSpPr>
              <a:spLocks noChangeArrowheads="1"/>
            </p:cNvSpPr>
            <p:nvPr/>
          </p:nvSpPr>
          <p:spPr bwMode="auto">
            <a:xfrm>
              <a:off x="7815" y="4617"/>
              <a:ext cx="180" cy="180"/>
            </a:xfrm>
            <a:prstGeom prst="ellipse">
              <a:avLst/>
            </a:prstGeom>
            <a:solidFill>
              <a:srgbClr val="00FF00"/>
            </a:solidFill>
            <a:ln w="9525">
              <a:solidFill>
                <a:srgbClr val="00FF00"/>
              </a:solidFill>
              <a:round/>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华文楷体" panose="02010600040101010101" pitchFamily="2" charset="-122"/>
                <a:ea typeface="华文楷体" panose="02010600040101010101" pitchFamily="2" charset="-122"/>
              </a:endParaRPr>
            </a:p>
          </p:txBody>
        </p:sp>
        <p:sp>
          <p:nvSpPr>
            <p:cNvPr id="71701" name="Oval 34">
              <a:extLst>
                <a:ext uri="{FF2B5EF4-FFF2-40B4-BE49-F238E27FC236}">
                  <a16:creationId xmlns:a16="http://schemas.microsoft.com/office/drawing/2014/main" id="{63CB7B87-08B9-42EC-80A8-8575491BD487}"/>
                </a:ext>
              </a:extLst>
            </p:cNvPr>
            <p:cNvSpPr>
              <a:spLocks noChangeArrowheads="1"/>
            </p:cNvSpPr>
            <p:nvPr/>
          </p:nvSpPr>
          <p:spPr bwMode="auto">
            <a:xfrm>
              <a:off x="8415" y="3831"/>
              <a:ext cx="180" cy="180"/>
            </a:xfrm>
            <a:prstGeom prst="ellipse">
              <a:avLst/>
            </a:prstGeom>
            <a:solidFill>
              <a:srgbClr val="00FF00"/>
            </a:solidFill>
            <a:ln w="9525">
              <a:solidFill>
                <a:srgbClr val="00FF00"/>
              </a:solidFill>
              <a:round/>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华文楷体" panose="02010600040101010101" pitchFamily="2" charset="-122"/>
                <a:ea typeface="华文楷体" panose="02010600040101010101" pitchFamily="2" charset="-122"/>
              </a:endParaRPr>
            </a:p>
          </p:txBody>
        </p:sp>
        <p:sp>
          <p:nvSpPr>
            <p:cNvPr id="71702" name="Oval 35">
              <a:extLst>
                <a:ext uri="{FF2B5EF4-FFF2-40B4-BE49-F238E27FC236}">
                  <a16:creationId xmlns:a16="http://schemas.microsoft.com/office/drawing/2014/main" id="{BD2FF70E-FF6E-4F0E-89D8-699E23F7C640}"/>
                </a:ext>
              </a:extLst>
            </p:cNvPr>
            <p:cNvSpPr>
              <a:spLocks noChangeArrowheads="1"/>
            </p:cNvSpPr>
            <p:nvPr/>
          </p:nvSpPr>
          <p:spPr bwMode="auto">
            <a:xfrm>
              <a:off x="9495" y="3831"/>
              <a:ext cx="180" cy="180"/>
            </a:xfrm>
            <a:prstGeom prst="ellipse">
              <a:avLst/>
            </a:prstGeom>
            <a:solidFill>
              <a:srgbClr val="00FF00"/>
            </a:solidFill>
            <a:ln w="9525">
              <a:solidFill>
                <a:srgbClr val="00FF00"/>
              </a:solidFill>
              <a:round/>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华文楷体" panose="02010600040101010101" pitchFamily="2" charset="-122"/>
                <a:ea typeface="华文楷体" panose="02010600040101010101" pitchFamily="2" charset="-122"/>
              </a:endParaRPr>
            </a:p>
          </p:txBody>
        </p:sp>
        <p:sp>
          <p:nvSpPr>
            <p:cNvPr id="71703" name="Oval 36">
              <a:extLst>
                <a:ext uri="{FF2B5EF4-FFF2-40B4-BE49-F238E27FC236}">
                  <a16:creationId xmlns:a16="http://schemas.microsoft.com/office/drawing/2014/main" id="{4687BC4F-FA6D-41A2-9DAE-6D0480C4E62A}"/>
                </a:ext>
              </a:extLst>
            </p:cNvPr>
            <p:cNvSpPr>
              <a:spLocks noChangeArrowheads="1"/>
            </p:cNvSpPr>
            <p:nvPr/>
          </p:nvSpPr>
          <p:spPr bwMode="auto">
            <a:xfrm>
              <a:off x="8775" y="4635"/>
              <a:ext cx="180" cy="180"/>
            </a:xfrm>
            <a:prstGeom prst="ellipse">
              <a:avLst/>
            </a:prstGeom>
            <a:solidFill>
              <a:srgbClr val="00FF00"/>
            </a:solidFill>
            <a:ln w="9525">
              <a:solidFill>
                <a:srgbClr val="00FF00"/>
              </a:solidFill>
              <a:round/>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华文楷体" panose="02010600040101010101" pitchFamily="2" charset="-122"/>
                <a:ea typeface="华文楷体" panose="02010600040101010101" pitchFamily="2" charset="-122"/>
              </a:endParaRPr>
            </a:p>
          </p:txBody>
        </p:sp>
        <p:sp>
          <p:nvSpPr>
            <p:cNvPr id="71704" name="Oval 37">
              <a:extLst>
                <a:ext uri="{FF2B5EF4-FFF2-40B4-BE49-F238E27FC236}">
                  <a16:creationId xmlns:a16="http://schemas.microsoft.com/office/drawing/2014/main" id="{4CD93ECE-E3D1-413A-8DB7-63E262A1DA42}"/>
                </a:ext>
              </a:extLst>
            </p:cNvPr>
            <p:cNvSpPr>
              <a:spLocks noChangeArrowheads="1"/>
            </p:cNvSpPr>
            <p:nvPr/>
          </p:nvSpPr>
          <p:spPr bwMode="auto">
            <a:xfrm>
              <a:off x="7500" y="3810"/>
              <a:ext cx="180" cy="180"/>
            </a:xfrm>
            <a:prstGeom prst="ellipse">
              <a:avLst/>
            </a:prstGeom>
            <a:solidFill>
              <a:srgbClr val="00FF00"/>
            </a:solidFill>
            <a:ln w="9525">
              <a:solidFill>
                <a:srgbClr val="00FF00"/>
              </a:solidFill>
              <a:round/>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华文楷体" panose="02010600040101010101" pitchFamily="2" charset="-122"/>
                <a:ea typeface="华文楷体" panose="02010600040101010101" pitchFamily="2" charset="-122"/>
              </a:endParaRPr>
            </a:p>
          </p:txBody>
        </p:sp>
        <p:grpSp>
          <p:nvGrpSpPr>
            <p:cNvPr id="71705" name="Group 38">
              <a:extLst>
                <a:ext uri="{FF2B5EF4-FFF2-40B4-BE49-F238E27FC236}">
                  <a16:creationId xmlns:a16="http://schemas.microsoft.com/office/drawing/2014/main" id="{EA34C326-96C1-43F1-8203-63D2909FDCA9}"/>
                </a:ext>
              </a:extLst>
            </p:cNvPr>
            <p:cNvGrpSpPr>
              <a:grpSpLocks/>
            </p:cNvGrpSpPr>
            <p:nvPr/>
          </p:nvGrpSpPr>
          <p:grpSpPr bwMode="auto">
            <a:xfrm>
              <a:off x="6120" y="4092"/>
              <a:ext cx="1440" cy="1374"/>
              <a:chOff x="6120" y="4092"/>
              <a:chExt cx="1440" cy="1374"/>
            </a:xfrm>
          </p:grpSpPr>
          <p:sp>
            <p:nvSpPr>
              <p:cNvPr id="71706" name="Line 39">
                <a:extLst>
                  <a:ext uri="{FF2B5EF4-FFF2-40B4-BE49-F238E27FC236}">
                    <a16:creationId xmlns:a16="http://schemas.microsoft.com/office/drawing/2014/main" id="{EF74299C-C0AD-4C8F-9234-17A1CC480701}"/>
                  </a:ext>
                </a:extLst>
              </p:cNvPr>
              <p:cNvSpPr>
                <a:spLocks noChangeShapeType="1"/>
              </p:cNvSpPr>
              <p:nvPr/>
            </p:nvSpPr>
            <p:spPr bwMode="auto">
              <a:xfrm rot="35261">
                <a:off x="7395" y="4248"/>
                <a:ext cx="1" cy="93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华文楷体" panose="02010600040101010101" pitchFamily="2" charset="-122"/>
                  <a:ea typeface="华文楷体" panose="02010600040101010101" pitchFamily="2" charset="-122"/>
                </a:endParaRPr>
              </a:p>
            </p:txBody>
          </p:sp>
          <p:sp>
            <p:nvSpPr>
              <p:cNvPr id="71707" name="Line 40">
                <a:extLst>
                  <a:ext uri="{FF2B5EF4-FFF2-40B4-BE49-F238E27FC236}">
                    <a16:creationId xmlns:a16="http://schemas.microsoft.com/office/drawing/2014/main" id="{F95C71FE-11B3-4E6D-9E48-3B3C1054BE13}"/>
                  </a:ext>
                </a:extLst>
              </p:cNvPr>
              <p:cNvSpPr>
                <a:spLocks noChangeShapeType="1"/>
              </p:cNvSpPr>
              <p:nvPr/>
            </p:nvSpPr>
            <p:spPr bwMode="auto">
              <a:xfrm rot="21321243" flipH="1">
                <a:off x="6480" y="4902"/>
                <a:ext cx="1080" cy="46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华文楷体" panose="02010600040101010101" pitchFamily="2" charset="-122"/>
                  <a:ea typeface="华文楷体" panose="02010600040101010101" pitchFamily="2" charset="-122"/>
                </a:endParaRPr>
              </a:p>
            </p:txBody>
          </p:sp>
          <p:sp>
            <p:nvSpPr>
              <p:cNvPr id="71708" name="Line 41">
                <a:extLst>
                  <a:ext uri="{FF2B5EF4-FFF2-40B4-BE49-F238E27FC236}">
                    <a16:creationId xmlns:a16="http://schemas.microsoft.com/office/drawing/2014/main" id="{CED79417-89BE-4784-8FE3-BAD54E621DF9}"/>
                  </a:ext>
                </a:extLst>
              </p:cNvPr>
              <p:cNvSpPr>
                <a:spLocks noChangeShapeType="1"/>
              </p:cNvSpPr>
              <p:nvPr/>
            </p:nvSpPr>
            <p:spPr bwMode="auto">
              <a:xfrm rot="-564720">
                <a:off x="6120" y="4686"/>
                <a:ext cx="900" cy="78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华文楷体" panose="02010600040101010101" pitchFamily="2" charset="-122"/>
                  <a:ea typeface="华文楷体" panose="02010600040101010101" pitchFamily="2" charset="-122"/>
                </a:endParaRPr>
              </a:p>
            </p:txBody>
          </p:sp>
          <p:sp>
            <p:nvSpPr>
              <p:cNvPr id="71709" name="Line 42">
                <a:extLst>
                  <a:ext uri="{FF2B5EF4-FFF2-40B4-BE49-F238E27FC236}">
                    <a16:creationId xmlns:a16="http://schemas.microsoft.com/office/drawing/2014/main" id="{178A9AC0-14AA-4035-ACC6-9CF6D1944264}"/>
                  </a:ext>
                </a:extLst>
              </p:cNvPr>
              <p:cNvSpPr>
                <a:spLocks noChangeShapeType="1"/>
              </p:cNvSpPr>
              <p:nvPr/>
            </p:nvSpPr>
            <p:spPr bwMode="auto">
              <a:xfrm>
                <a:off x="6450" y="4263"/>
                <a:ext cx="0" cy="93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华文楷体" panose="02010600040101010101" pitchFamily="2" charset="-122"/>
                  <a:ea typeface="华文楷体" panose="02010600040101010101" pitchFamily="2" charset="-122"/>
                </a:endParaRPr>
              </a:p>
            </p:txBody>
          </p:sp>
          <p:sp>
            <p:nvSpPr>
              <p:cNvPr id="71710" name="Line 43">
                <a:extLst>
                  <a:ext uri="{FF2B5EF4-FFF2-40B4-BE49-F238E27FC236}">
                    <a16:creationId xmlns:a16="http://schemas.microsoft.com/office/drawing/2014/main" id="{98DCB7D0-B037-449F-A20F-1F0BDB17D553}"/>
                  </a:ext>
                </a:extLst>
              </p:cNvPr>
              <p:cNvSpPr>
                <a:spLocks noChangeShapeType="1"/>
              </p:cNvSpPr>
              <p:nvPr/>
            </p:nvSpPr>
            <p:spPr bwMode="auto">
              <a:xfrm rot="21451150" flipH="1">
                <a:off x="6300" y="4092"/>
                <a:ext cx="900" cy="46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华文楷体" panose="02010600040101010101" pitchFamily="2" charset="-122"/>
                  <a:ea typeface="华文楷体" panose="02010600040101010101" pitchFamily="2" charset="-122"/>
                </a:endParaRPr>
              </a:p>
            </p:txBody>
          </p:sp>
          <p:sp>
            <p:nvSpPr>
              <p:cNvPr id="71711" name="Line 44">
                <a:extLst>
                  <a:ext uri="{FF2B5EF4-FFF2-40B4-BE49-F238E27FC236}">
                    <a16:creationId xmlns:a16="http://schemas.microsoft.com/office/drawing/2014/main" id="{656D0AB3-E182-43B9-A2AE-F675157C38FB}"/>
                  </a:ext>
                </a:extLst>
              </p:cNvPr>
              <p:cNvSpPr>
                <a:spLocks noChangeShapeType="1"/>
              </p:cNvSpPr>
              <p:nvPr/>
            </p:nvSpPr>
            <p:spPr bwMode="auto">
              <a:xfrm rot="-517681">
                <a:off x="6840" y="4092"/>
                <a:ext cx="720" cy="62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华文楷体" panose="02010600040101010101" pitchFamily="2" charset="-122"/>
                  <a:ea typeface="华文楷体" panose="02010600040101010101" pitchFamily="2" charset="-122"/>
                </a:endParaRPr>
              </a:p>
            </p:txBody>
          </p:sp>
        </p:grpSp>
      </p:grpSp>
      <p:sp>
        <p:nvSpPr>
          <p:cNvPr id="39981" name="Rectangle 45">
            <a:extLst>
              <a:ext uri="{FF2B5EF4-FFF2-40B4-BE49-F238E27FC236}">
                <a16:creationId xmlns:a16="http://schemas.microsoft.com/office/drawing/2014/main" id="{A4C043DD-26A1-436B-8CB9-91F2E327D4DE}"/>
              </a:ext>
            </a:extLst>
          </p:cNvPr>
          <p:cNvSpPr>
            <a:spLocks noChangeArrowheads="1"/>
          </p:cNvSpPr>
          <p:nvPr/>
        </p:nvSpPr>
        <p:spPr bwMode="auto">
          <a:xfrm>
            <a:off x="522288" y="427038"/>
            <a:ext cx="7045518" cy="584775"/>
          </a:xfrm>
          <a:prstGeom prst="rect">
            <a:avLst/>
          </a:prstGeom>
          <a:solidFill>
            <a:srgbClr val="CCFF99"/>
          </a:solidFill>
          <a:ln w="9525">
            <a:solidFill>
              <a:srgbClr val="FF00FF"/>
            </a:solidFill>
            <a:miter lim="800000"/>
            <a:headEnd/>
            <a:tailEnd/>
          </a:ln>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zh-CN" altLang="en-US" b="1">
                <a:solidFill>
                  <a:srgbClr val="C60626"/>
                </a:solidFill>
                <a:latin typeface="华文楷体" panose="02010600040101010101" pitchFamily="2" charset="-122"/>
                <a:ea typeface="华文楷体" panose="02010600040101010101" pitchFamily="2" charset="-122"/>
              </a:rPr>
              <a:t>维格纳－赛兹原胞（</a:t>
            </a:r>
            <a:r>
              <a:rPr kumimoji="1" lang="en-US" altLang="zh-CN" b="1">
                <a:solidFill>
                  <a:srgbClr val="C60626"/>
                </a:solidFill>
                <a:latin typeface="华文楷体" panose="02010600040101010101" pitchFamily="2" charset="-122"/>
                <a:ea typeface="华文楷体" panose="02010600040101010101" pitchFamily="2" charset="-122"/>
              </a:rPr>
              <a:t>Wiger</a:t>
            </a:r>
            <a:r>
              <a:rPr kumimoji="1" lang="zh-CN" altLang="en-US" b="1">
                <a:solidFill>
                  <a:srgbClr val="C60626"/>
                </a:solidFill>
                <a:latin typeface="华文楷体" panose="02010600040101010101" pitchFamily="2" charset="-122"/>
                <a:ea typeface="华文楷体" panose="02010600040101010101" pitchFamily="2" charset="-122"/>
              </a:rPr>
              <a:t>－</a:t>
            </a:r>
            <a:r>
              <a:rPr kumimoji="1" lang="en-US" altLang="zh-CN" b="1">
                <a:solidFill>
                  <a:srgbClr val="C60626"/>
                </a:solidFill>
                <a:latin typeface="华文楷体" panose="02010600040101010101" pitchFamily="2" charset="-122"/>
                <a:ea typeface="华文楷体" panose="02010600040101010101" pitchFamily="2" charset="-122"/>
              </a:rPr>
              <a:t>Sietz cell</a:t>
            </a:r>
            <a:r>
              <a:rPr kumimoji="1" lang="zh-CN" altLang="en-US" b="1">
                <a:solidFill>
                  <a:srgbClr val="C60626"/>
                </a:solidFill>
                <a:latin typeface="华文楷体" panose="02010600040101010101" pitchFamily="2" charset="-122"/>
                <a:ea typeface="华文楷体" panose="02010600040101010101" pitchFamily="2" charset="-122"/>
              </a:rPr>
              <a:t>）</a:t>
            </a:r>
            <a:endParaRPr kumimoji="1" lang="zh-CN" altLang="en-US" sz="2400">
              <a:latin typeface="华文楷体" panose="02010600040101010101" pitchFamily="2" charset="-122"/>
              <a:ea typeface="华文楷体" panose="02010600040101010101" pitchFamily="2" charset="-122"/>
            </a:endParaRPr>
          </a:p>
        </p:txBody>
      </p:sp>
    </p:spTree>
  </p:cSld>
  <p:clrMapOvr>
    <a:masterClrMapping/>
  </p:clrMapOvr>
  <p:transition spd="slow">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9981"/>
                                        </p:tgtEl>
                                        <p:attrNameLst>
                                          <p:attrName>style.visibility</p:attrName>
                                        </p:attrNameLst>
                                      </p:cBhvr>
                                      <p:to>
                                        <p:strVal val="visible"/>
                                      </p:to>
                                    </p:set>
                                    <p:animEffect transition="in" filter="blinds(horizontal)">
                                      <p:cBhvr>
                                        <p:cTn id="7" dur="500"/>
                                        <p:tgtEl>
                                          <p:spTgt spid="3998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9939"/>
                                        </p:tgtEl>
                                        <p:attrNameLst>
                                          <p:attrName>style.visibility</p:attrName>
                                        </p:attrNameLst>
                                      </p:cBhvr>
                                      <p:to>
                                        <p:strVal val="visible"/>
                                      </p:to>
                                    </p:set>
                                    <p:animEffect transition="in" filter="blinds(horizontal)">
                                      <p:cBhvr>
                                        <p:cTn id="12" dur="500"/>
                                        <p:tgtEl>
                                          <p:spTgt spid="39939"/>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blinds(horizontal)">
                                      <p:cBhvr>
                                        <p:cTn id="17" dur="500"/>
                                        <p:tgtEl>
                                          <p:spTgt spid="2"/>
                                        </p:tgtEl>
                                      </p:cBhvr>
                                    </p:animEffect>
                                  </p:childTnLst>
                                </p:cTn>
                              </p:par>
                              <p:par>
                                <p:cTn id="18" presetID="3" presetClass="entr" presetSubtype="10" fill="hold" grpId="0" nodeType="withEffect">
                                  <p:stCondLst>
                                    <p:cond delay="0"/>
                                  </p:stCondLst>
                                  <p:childTnLst>
                                    <p:set>
                                      <p:cBhvr>
                                        <p:cTn id="19" dur="1" fill="hold">
                                          <p:stCondLst>
                                            <p:cond delay="0"/>
                                          </p:stCondLst>
                                        </p:cTn>
                                        <p:tgtEl>
                                          <p:spTgt spid="39941"/>
                                        </p:tgtEl>
                                        <p:attrNameLst>
                                          <p:attrName>style.visibility</p:attrName>
                                        </p:attrNameLst>
                                      </p:cBhvr>
                                      <p:to>
                                        <p:strVal val="visible"/>
                                      </p:to>
                                    </p:set>
                                    <p:animEffect transition="in" filter="blinds(horizontal)">
                                      <p:cBhvr>
                                        <p:cTn id="20" dur="500"/>
                                        <p:tgtEl>
                                          <p:spTgt spid="399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39" grpId="0" animBg="1"/>
      <p:bldP spid="39941" grpId="0" animBg="1"/>
      <p:bldP spid="39981" grpId="0" animBg="1"/>
    </p:bldLst>
  </p:timing>
</p:sld>
</file>

<file path=ppt/slides/slide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8194" name="Picture 2" descr="ab9">
            <a:extLst>
              <a:ext uri="{FF2B5EF4-FFF2-40B4-BE49-F238E27FC236}">
                <a16:creationId xmlns:a16="http://schemas.microsoft.com/office/drawing/2014/main" id="{5472A263-B77C-4682-B532-D0041FE11F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152400"/>
            <a:ext cx="2895600" cy="3011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5" name="Picture 2" descr="ab10">
            <a:extLst>
              <a:ext uri="{FF2B5EF4-FFF2-40B4-BE49-F238E27FC236}">
                <a16:creationId xmlns:a16="http://schemas.microsoft.com/office/drawing/2014/main" id="{07FC25F9-8050-4117-9EF9-C61B9997E8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71800" y="128588"/>
            <a:ext cx="3063875" cy="305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6" name="Picture 2" descr="ab11">
            <a:extLst>
              <a:ext uri="{FF2B5EF4-FFF2-40B4-BE49-F238E27FC236}">
                <a16:creationId xmlns:a16="http://schemas.microsoft.com/office/drawing/2014/main" id="{84BD5256-D14C-423C-9C1B-2E3F9D7BFC6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19800" y="152400"/>
            <a:ext cx="2971800" cy="305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7" name="Picture 2" descr="ab12">
            <a:extLst>
              <a:ext uri="{FF2B5EF4-FFF2-40B4-BE49-F238E27FC236}">
                <a16:creationId xmlns:a16="http://schemas.microsoft.com/office/drawing/2014/main" id="{2CF189D5-391B-4ABE-8A42-B6E5033C42A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200" y="3155950"/>
            <a:ext cx="2895600" cy="309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8" name="Picture 2" descr="ab19">
            <a:extLst>
              <a:ext uri="{FF2B5EF4-FFF2-40B4-BE49-F238E27FC236}">
                <a16:creationId xmlns:a16="http://schemas.microsoft.com/office/drawing/2014/main" id="{78F3E8D2-0B79-405A-B94A-8177A6B6FBD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71800" y="3171825"/>
            <a:ext cx="3063875" cy="309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9" name="Picture 2" descr="ab20">
            <a:extLst>
              <a:ext uri="{FF2B5EF4-FFF2-40B4-BE49-F238E27FC236}">
                <a16:creationId xmlns:a16="http://schemas.microsoft.com/office/drawing/2014/main" id="{5B7B0DD8-F941-4954-9B97-A834C2B1A98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19800" y="3200400"/>
            <a:ext cx="2971800" cy="3097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
            <a:extLst>
              <a:ext uri="{FF2B5EF4-FFF2-40B4-BE49-F238E27FC236}">
                <a16:creationId xmlns:a16="http://schemas.microsoft.com/office/drawing/2014/main" id="{1E12BE51-1051-433E-AF1F-4F4FB5602520}"/>
              </a:ext>
            </a:extLst>
          </p:cNvPr>
          <p:cNvGrpSpPr>
            <a:grpSpLocks/>
          </p:cNvGrpSpPr>
          <p:nvPr/>
        </p:nvGrpSpPr>
        <p:grpSpPr bwMode="auto">
          <a:xfrm>
            <a:off x="2224177" y="4354805"/>
            <a:ext cx="5715000" cy="2844800"/>
            <a:chOff x="912" y="2256"/>
            <a:chExt cx="3600" cy="1792"/>
          </a:xfrm>
        </p:grpSpPr>
        <p:sp>
          <p:nvSpPr>
            <p:cNvPr id="72716" name="AutoShape 4">
              <a:extLst>
                <a:ext uri="{FF2B5EF4-FFF2-40B4-BE49-F238E27FC236}">
                  <a16:creationId xmlns:a16="http://schemas.microsoft.com/office/drawing/2014/main" id="{213C68DF-599E-4A13-8431-9FD7C79AEC55}"/>
                </a:ext>
              </a:extLst>
            </p:cNvPr>
            <p:cNvSpPr>
              <a:spLocks noChangeArrowheads="1"/>
            </p:cNvSpPr>
            <p:nvPr/>
          </p:nvSpPr>
          <p:spPr bwMode="auto">
            <a:xfrm>
              <a:off x="960" y="2361"/>
              <a:ext cx="3456" cy="1360"/>
            </a:xfrm>
            <a:prstGeom prst="parallelogram">
              <a:avLst>
                <a:gd name="adj" fmla="val 63529"/>
              </a:avLst>
            </a:prstGeom>
            <a:solidFill>
              <a:srgbClr val="FFFF00"/>
            </a:solidFill>
            <a:ln w="9525">
              <a:solidFill>
                <a:srgbClr val="000000"/>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72717" name="Line 5">
              <a:extLst>
                <a:ext uri="{FF2B5EF4-FFF2-40B4-BE49-F238E27FC236}">
                  <a16:creationId xmlns:a16="http://schemas.microsoft.com/office/drawing/2014/main" id="{2B1222D5-FC8D-4474-BC57-C4090917B99F}"/>
                </a:ext>
              </a:extLst>
            </p:cNvPr>
            <p:cNvSpPr>
              <a:spLocks noChangeShapeType="1"/>
            </p:cNvSpPr>
            <p:nvPr/>
          </p:nvSpPr>
          <p:spPr bwMode="auto">
            <a:xfrm flipH="1">
              <a:off x="1824" y="2361"/>
              <a:ext cx="864" cy="136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2718" name="Line 6">
              <a:extLst>
                <a:ext uri="{FF2B5EF4-FFF2-40B4-BE49-F238E27FC236}">
                  <a16:creationId xmlns:a16="http://schemas.microsoft.com/office/drawing/2014/main" id="{2C13DE0A-EAFB-43AD-9D54-650FB409D7F4}"/>
                </a:ext>
              </a:extLst>
            </p:cNvPr>
            <p:cNvSpPr>
              <a:spLocks noChangeShapeType="1"/>
            </p:cNvSpPr>
            <p:nvPr/>
          </p:nvSpPr>
          <p:spPr bwMode="auto">
            <a:xfrm flipH="1">
              <a:off x="2688" y="2361"/>
              <a:ext cx="864" cy="136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2719" name="Line 7">
              <a:extLst>
                <a:ext uri="{FF2B5EF4-FFF2-40B4-BE49-F238E27FC236}">
                  <a16:creationId xmlns:a16="http://schemas.microsoft.com/office/drawing/2014/main" id="{B850AF2B-4048-4F8C-BA84-E4356D797AAC}"/>
                </a:ext>
              </a:extLst>
            </p:cNvPr>
            <p:cNvSpPr>
              <a:spLocks noChangeShapeType="1"/>
            </p:cNvSpPr>
            <p:nvPr/>
          </p:nvSpPr>
          <p:spPr bwMode="auto">
            <a:xfrm>
              <a:off x="1392" y="3041"/>
              <a:ext cx="2592"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72720" name="Group 8">
              <a:extLst>
                <a:ext uri="{FF2B5EF4-FFF2-40B4-BE49-F238E27FC236}">
                  <a16:creationId xmlns:a16="http://schemas.microsoft.com/office/drawing/2014/main" id="{F268950B-3185-4046-8AB1-5A6E8C5C5784}"/>
                </a:ext>
              </a:extLst>
            </p:cNvPr>
            <p:cNvGrpSpPr>
              <a:grpSpLocks/>
            </p:cNvGrpSpPr>
            <p:nvPr/>
          </p:nvGrpSpPr>
          <p:grpSpPr bwMode="auto">
            <a:xfrm>
              <a:off x="912" y="2256"/>
              <a:ext cx="3600" cy="1530"/>
              <a:chOff x="4620" y="2568"/>
              <a:chExt cx="4500" cy="1755"/>
            </a:xfrm>
          </p:grpSpPr>
          <p:sp>
            <p:nvSpPr>
              <p:cNvPr id="72732" name="Oval 9">
                <a:extLst>
                  <a:ext uri="{FF2B5EF4-FFF2-40B4-BE49-F238E27FC236}">
                    <a16:creationId xmlns:a16="http://schemas.microsoft.com/office/drawing/2014/main" id="{605163CD-27E0-4337-8877-43FE19427815}"/>
                  </a:ext>
                </a:extLst>
              </p:cNvPr>
              <p:cNvSpPr>
                <a:spLocks noChangeArrowheads="1"/>
              </p:cNvSpPr>
              <p:nvPr/>
            </p:nvSpPr>
            <p:spPr bwMode="auto">
              <a:xfrm>
                <a:off x="4620" y="4107"/>
                <a:ext cx="180" cy="180"/>
              </a:xfrm>
              <a:prstGeom prst="ellipse">
                <a:avLst/>
              </a:prstGeom>
              <a:solidFill>
                <a:srgbClr val="0000FF"/>
              </a:solidFill>
              <a:ln w="9525">
                <a:solidFill>
                  <a:srgbClr val="000000"/>
                </a:solidFill>
                <a:round/>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72733" name="Oval 10">
                <a:extLst>
                  <a:ext uri="{FF2B5EF4-FFF2-40B4-BE49-F238E27FC236}">
                    <a16:creationId xmlns:a16="http://schemas.microsoft.com/office/drawing/2014/main" id="{9FC16494-2A8F-48E0-8AC4-A9F59C123E93}"/>
                  </a:ext>
                </a:extLst>
              </p:cNvPr>
              <p:cNvSpPr>
                <a:spLocks noChangeArrowheads="1"/>
              </p:cNvSpPr>
              <p:nvPr/>
            </p:nvSpPr>
            <p:spPr bwMode="auto">
              <a:xfrm>
                <a:off x="5685" y="4143"/>
                <a:ext cx="180" cy="180"/>
              </a:xfrm>
              <a:prstGeom prst="ellipse">
                <a:avLst/>
              </a:prstGeom>
              <a:solidFill>
                <a:srgbClr val="0000FF"/>
              </a:solidFill>
              <a:ln w="9525">
                <a:solidFill>
                  <a:srgbClr val="000000"/>
                </a:solidFill>
                <a:round/>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72734" name="Oval 11">
                <a:extLst>
                  <a:ext uri="{FF2B5EF4-FFF2-40B4-BE49-F238E27FC236}">
                    <a16:creationId xmlns:a16="http://schemas.microsoft.com/office/drawing/2014/main" id="{C15C2DAE-3999-45C1-B376-B4323759EBDB}"/>
                  </a:ext>
                </a:extLst>
              </p:cNvPr>
              <p:cNvSpPr>
                <a:spLocks noChangeArrowheads="1"/>
              </p:cNvSpPr>
              <p:nvPr/>
            </p:nvSpPr>
            <p:spPr bwMode="auto">
              <a:xfrm>
                <a:off x="6795" y="4137"/>
                <a:ext cx="180" cy="180"/>
              </a:xfrm>
              <a:prstGeom prst="ellipse">
                <a:avLst/>
              </a:prstGeom>
              <a:solidFill>
                <a:srgbClr val="0000FF"/>
              </a:solidFill>
              <a:ln w="9525">
                <a:solidFill>
                  <a:srgbClr val="000000"/>
                </a:solidFill>
                <a:round/>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72735" name="Oval 12">
                <a:extLst>
                  <a:ext uri="{FF2B5EF4-FFF2-40B4-BE49-F238E27FC236}">
                    <a16:creationId xmlns:a16="http://schemas.microsoft.com/office/drawing/2014/main" id="{1D219704-D8FB-4BFD-B8C9-084DC9474A66}"/>
                  </a:ext>
                </a:extLst>
              </p:cNvPr>
              <p:cNvSpPr>
                <a:spLocks noChangeArrowheads="1"/>
              </p:cNvSpPr>
              <p:nvPr/>
            </p:nvSpPr>
            <p:spPr bwMode="auto">
              <a:xfrm>
                <a:off x="7830" y="4137"/>
                <a:ext cx="180" cy="180"/>
              </a:xfrm>
              <a:prstGeom prst="ellipse">
                <a:avLst/>
              </a:prstGeom>
              <a:solidFill>
                <a:srgbClr val="0000FF"/>
              </a:solidFill>
              <a:ln w="9525">
                <a:solidFill>
                  <a:srgbClr val="000000"/>
                </a:solidFill>
                <a:round/>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72736" name="Oval 13">
                <a:extLst>
                  <a:ext uri="{FF2B5EF4-FFF2-40B4-BE49-F238E27FC236}">
                    <a16:creationId xmlns:a16="http://schemas.microsoft.com/office/drawing/2014/main" id="{703B50DB-741D-400B-968E-1B46715AC586}"/>
                  </a:ext>
                </a:extLst>
              </p:cNvPr>
              <p:cNvSpPr>
                <a:spLocks noChangeArrowheads="1"/>
              </p:cNvSpPr>
              <p:nvPr/>
            </p:nvSpPr>
            <p:spPr bwMode="auto">
              <a:xfrm>
                <a:off x="5130" y="3348"/>
                <a:ext cx="180" cy="180"/>
              </a:xfrm>
              <a:prstGeom prst="ellipse">
                <a:avLst/>
              </a:prstGeom>
              <a:solidFill>
                <a:srgbClr val="0000FF"/>
              </a:solidFill>
              <a:ln w="9525">
                <a:solidFill>
                  <a:srgbClr val="000000"/>
                </a:solidFill>
                <a:round/>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72737" name="Oval 14">
                <a:extLst>
                  <a:ext uri="{FF2B5EF4-FFF2-40B4-BE49-F238E27FC236}">
                    <a16:creationId xmlns:a16="http://schemas.microsoft.com/office/drawing/2014/main" id="{93B7601D-219F-49FD-9D02-222E4D8F6214}"/>
                  </a:ext>
                </a:extLst>
              </p:cNvPr>
              <p:cNvSpPr>
                <a:spLocks noChangeArrowheads="1"/>
              </p:cNvSpPr>
              <p:nvPr/>
            </p:nvSpPr>
            <p:spPr bwMode="auto">
              <a:xfrm>
                <a:off x="6195" y="3372"/>
                <a:ext cx="180" cy="180"/>
              </a:xfrm>
              <a:prstGeom prst="ellipse">
                <a:avLst/>
              </a:prstGeom>
              <a:solidFill>
                <a:srgbClr val="0000FF"/>
              </a:solidFill>
              <a:ln w="9525">
                <a:solidFill>
                  <a:srgbClr val="000000"/>
                </a:solidFill>
                <a:round/>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72738" name="Oval 15">
                <a:extLst>
                  <a:ext uri="{FF2B5EF4-FFF2-40B4-BE49-F238E27FC236}">
                    <a16:creationId xmlns:a16="http://schemas.microsoft.com/office/drawing/2014/main" id="{2EE1DF9D-E48F-418B-9AF0-403B66E69310}"/>
                  </a:ext>
                </a:extLst>
              </p:cNvPr>
              <p:cNvSpPr>
                <a:spLocks noChangeArrowheads="1"/>
              </p:cNvSpPr>
              <p:nvPr/>
            </p:nvSpPr>
            <p:spPr bwMode="auto">
              <a:xfrm>
                <a:off x="7275" y="3357"/>
                <a:ext cx="180" cy="180"/>
              </a:xfrm>
              <a:prstGeom prst="ellipse">
                <a:avLst/>
              </a:prstGeom>
              <a:solidFill>
                <a:srgbClr val="0000FF"/>
              </a:solidFill>
              <a:ln w="9525">
                <a:solidFill>
                  <a:srgbClr val="000000"/>
                </a:solidFill>
                <a:round/>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72739" name="Oval 16">
                <a:extLst>
                  <a:ext uri="{FF2B5EF4-FFF2-40B4-BE49-F238E27FC236}">
                    <a16:creationId xmlns:a16="http://schemas.microsoft.com/office/drawing/2014/main" id="{1F4BC251-C650-4F86-88F1-0C19BDBA28AC}"/>
                  </a:ext>
                </a:extLst>
              </p:cNvPr>
              <p:cNvSpPr>
                <a:spLocks noChangeArrowheads="1"/>
              </p:cNvSpPr>
              <p:nvPr/>
            </p:nvSpPr>
            <p:spPr bwMode="auto">
              <a:xfrm>
                <a:off x="8370" y="3357"/>
                <a:ext cx="180" cy="180"/>
              </a:xfrm>
              <a:prstGeom prst="ellipse">
                <a:avLst/>
              </a:prstGeom>
              <a:solidFill>
                <a:srgbClr val="0000FF"/>
              </a:solidFill>
              <a:ln w="9525">
                <a:solidFill>
                  <a:srgbClr val="000000"/>
                </a:solidFill>
                <a:round/>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72740" name="Oval 17">
                <a:extLst>
                  <a:ext uri="{FF2B5EF4-FFF2-40B4-BE49-F238E27FC236}">
                    <a16:creationId xmlns:a16="http://schemas.microsoft.com/office/drawing/2014/main" id="{577517CD-EBDC-48C2-8E15-57B62524B174}"/>
                  </a:ext>
                </a:extLst>
              </p:cNvPr>
              <p:cNvSpPr>
                <a:spLocks noChangeArrowheads="1"/>
              </p:cNvSpPr>
              <p:nvPr/>
            </p:nvSpPr>
            <p:spPr bwMode="auto">
              <a:xfrm>
                <a:off x="5670" y="2607"/>
                <a:ext cx="180" cy="180"/>
              </a:xfrm>
              <a:prstGeom prst="ellipse">
                <a:avLst/>
              </a:prstGeom>
              <a:solidFill>
                <a:srgbClr val="0000FF"/>
              </a:solidFill>
              <a:ln w="9525">
                <a:solidFill>
                  <a:srgbClr val="000000"/>
                </a:solidFill>
                <a:round/>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72741" name="Oval 18">
                <a:extLst>
                  <a:ext uri="{FF2B5EF4-FFF2-40B4-BE49-F238E27FC236}">
                    <a16:creationId xmlns:a16="http://schemas.microsoft.com/office/drawing/2014/main" id="{9897423A-1FE6-4601-AC0B-E4ACA3342D77}"/>
                  </a:ext>
                </a:extLst>
              </p:cNvPr>
              <p:cNvSpPr>
                <a:spLocks noChangeArrowheads="1"/>
              </p:cNvSpPr>
              <p:nvPr/>
            </p:nvSpPr>
            <p:spPr bwMode="auto">
              <a:xfrm>
                <a:off x="6765" y="2577"/>
                <a:ext cx="180" cy="180"/>
              </a:xfrm>
              <a:prstGeom prst="ellipse">
                <a:avLst/>
              </a:prstGeom>
              <a:solidFill>
                <a:srgbClr val="0000FF"/>
              </a:solidFill>
              <a:ln w="9525">
                <a:solidFill>
                  <a:srgbClr val="000000"/>
                </a:solidFill>
                <a:round/>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72742" name="Oval 19">
                <a:extLst>
                  <a:ext uri="{FF2B5EF4-FFF2-40B4-BE49-F238E27FC236}">
                    <a16:creationId xmlns:a16="http://schemas.microsoft.com/office/drawing/2014/main" id="{FCE564AF-E565-4449-8D3D-63EAD3A2E79E}"/>
                  </a:ext>
                </a:extLst>
              </p:cNvPr>
              <p:cNvSpPr>
                <a:spLocks noChangeArrowheads="1"/>
              </p:cNvSpPr>
              <p:nvPr/>
            </p:nvSpPr>
            <p:spPr bwMode="auto">
              <a:xfrm>
                <a:off x="7815" y="2583"/>
                <a:ext cx="180" cy="180"/>
              </a:xfrm>
              <a:prstGeom prst="ellipse">
                <a:avLst/>
              </a:prstGeom>
              <a:solidFill>
                <a:srgbClr val="0000FF"/>
              </a:solidFill>
              <a:ln w="9525">
                <a:solidFill>
                  <a:srgbClr val="000000"/>
                </a:solidFill>
                <a:round/>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72743" name="Oval 20">
                <a:extLst>
                  <a:ext uri="{FF2B5EF4-FFF2-40B4-BE49-F238E27FC236}">
                    <a16:creationId xmlns:a16="http://schemas.microsoft.com/office/drawing/2014/main" id="{67CC9E90-7154-43C0-AEA3-9AD917062D7F}"/>
                  </a:ext>
                </a:extLst>
              </p:cNvPr>
              <p:cNvSpPr>
                <a:spLocks noChangeArrowheads="1"/>
              </p:cNvSpPr>
              <p:nvPr/>
            </p:nvSpPr>
            <p:spPr bwMode="auto">
              <a:xfrm>
                <a:off x="8940" y="2568"/>
                <a:ext cx="180" cy="180"/>
              </a:xfrm>
              <a:prstGeom prst="ellipse">
                <a:avLst/>
              </a:prstGeom>
              <a:solidFill>
                <a:srgbClr val="0000FF"/>
              </a:solidFill>
              <a:ln w="9525">
                <a:solidFill>
                  <a:srgbClr val="000000"/>
                </a:solidFill>
                <a:round/>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grpSp>
        <p:sp>
          <p:nvSpPr>
            <p:cNvPr id="72721" name="Line 21">
              <a:extLst>
                <a:ext uri="{FF2B5EF4-FFF2-40B4-BE49-F238E27FC236}">
                  <a16:creationId xmlns:a16="http://schemas.microsoft.com/office/drawing/2014/main" id="{D6EE9536-B291-41C6-A7A1-EDCC03659817}"/>
                </a:ext>
              </a:extLst>
            </p:cNvPr>
            <p:cNvSpPr>
              <a:spLocks noChangeShapeType="1"/>
            </p:cNvSpPr>
            <p:nvPr/>
          </p:nvSpPr>
          <p:spPr bwMode="auto">
            <a:xfrm flipV="1">
              <a:off x="960" y="3177"/>
              <a:ext cx="576" cy="544"/>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2722" name="Line 22">
              <a:extLst>
                <a:ext uri="{FF2B5EF4-FFF2-40B4-BE49-F238E27FC236}">
                  <a16:creationId xmlns:a16="http://schemas.microsoft.com/office/drawing/2014/main" id="{588919C2-5E73-4867-9505-CCC9E03871F4}"/>
                </a:ext>
              </a:extLst>
            </p:cNvPr>
            <p:cNvSpPr>
              <a:spLocks noChangeShapeType="1"/>
            </p:cNvSpPr>
            <p:nvPr/>
          </p:nvSpPr>
          <p:spPr bwMode="auto">
            <a:xfrm flipV="1">
              <a:off x="3120" y="2497"/>
              <a:ext cx="576" cy="544"/>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2723" name="Line 23">
              <a:extLst>
                <a:ext uri="{FF2B5EF4-FFF2-40B4-BE49-F238E27FC236}">
                  <a16:creationId xmlns:a16="http://schemas.microsoft.com/office/drawing/2014/main" id="{38941AB9-6230-4D0A-94B8-9DE3D2600C05}"/>
                </a:ext>
              </a:extLst>
            </p:cNvPr>
            <p:cNvSpPr>
              <a:spLocks noChangeShapeType="1"/>
            </p:cNvSpPr>
            <p:nvPr/>
          </p:nvSpPr>
          <p:spPr bwMode="auto">
            <a:xfrm flipV="1">
              <a:off x="1536" y="2497"/>
              <a:ext cx="2160" cy="68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2724" name="Line 24">
              <a:extLst>
                <a:ext uri="{FF2B5EF4-FFF2-40B4-BE49-F238E27FC236}">
                  <a16:creationId xmlns:a16="http://schemas.microsoft.com/office/drawing/2014/main" id="{E05E7E9D-EF23-4093-8480-FD7250B5211C}"/>
                </a:ext>
              </a:extLst>
            </p:cNvPr>
            <p:cNvSpPr>
              <a:spLocks noChangeShapeType="1"/>
            </p:cNvSpPr>
            <p:nvPr/>
          </p:nvSpPr>
          <p:spPr bwMode="auto">
            <a:xfrm>
              <a:off x="1392" y="3616"/>
              <a:ext cx="144" cy="272"/>
            </a:xfrm>
            <a:prstGeom prst="line">
              <a:avLst/>
            </a:prstGeom>
            <a:noFill/>
            <a:ln w="28575">
              <a:solidFill>
                <a:srgbClr val="FF0066"/>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2725" name="Line 25">
              <a:extLst>
                <a:ext uri="{FF2B5EF4-FFF2-40B4-BE49-F238E27FC236}">
                  <a16:creationId xmlns:a16="http://schemas.microsoft.com/office/drawing/2014/main" id="{7D7E0841-C7EB-47F0-8F9A-395EC7E46928}"/>
                </a:ext>
              </a:extLst>
            </p:cNvPr>
            <p:cNvSpPr>
              <a:spLocks noChangeShapeType="1"/>
            </p:cNvSpPr>
            <p:nvPr/>
          </p:nvSpPr>
          <p:spPr bwMode="auto">
            <a:xfrm flipH="1" flipV="1">
              <a:off x="1020" y="3130"/>
              <a:ext cx="288" cy="272"/>
            </a:xfrm>
            <a:prstGeom prst="line">
              <a:avLst/>
            </a:prstGeom>
            <a:noFill/>
            <a:ln w="28575">
              <a:solidFill>
                <a:srgbClr val="FF0066"/>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2726" name="Line 26">
              <a:extLst>
                <a:ext uri="{FF2B5EF4-FFF2-40B4-BE49-F238E27FC236}">
                  <a16:creationId xmlns:a16="http://schemas.microsoft.com/office/drawing/2014/main" id="{53B8C7FD-E65E-4D25-82BC-B781CC9D598A}"/>
                </a:ext>
              </a:extLst>
            </p:cNvPr>
            <p:cNvSpPr>
              <a:spLocks noChangeShapeType="1"/>
            </p:cNvSpPr>
            <p:nvPr/>
          </p:nvSpPr>
          <p:spPr bwMode="auto">
            <a:xfrm>
              <a:off x="1968" y="3260"/>
              <a:ext cx="432" cy="272"/>
            </a:xfrm>
            <a:prstGeom prst="line">
              <a:avLst/>
            </a:prstGeom>
            <a:noFill/>
            <a:ln w="28575">
              <a:solidFill>
                <a:srgbClr val="FF0066"/>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72727" name="Object 27">
              <a:extLst>
                <a:ext uri="{FF2B5EF4-FFF2-40B4-BE49-F238E27FC236}">
                  <a16:creationId xmlns:a16="http://schemas.microsoft.com/office/drawing/2014/main" id="{176A5582-52B3-486F-9E9D-32F32B6DBA0E}"/>
                </a:ext>
              </a:extLst>
            </p:cNvPr>
            <p:cNvGraphicFramePr>
              <a:graphicFrameLocks noChangeAspect="1"/>
            </p:cNvGraphicFramePr>
            <p:nvPr/>
          </p:nvGraphicFramePr>
          <p:xfrm>
            <a:off x="912" y="3024"/>
            <a:ext cx="160" cy="208"/>
          </p:xfrm>
          <a:graphic>
            <a:graphicData uri="http://schemas.openxmlformats.org/presentationml/2006/ole">
              <mc:AlternateContent xmlns:mc="http://schemas.openxmlformats.org/markup-compatibility/2006">
                <mc:Choice xmlns:v="urn:schemas-microsoft-com:vml" Requires="v">
                  <p:oleObj spid="_x0000_s72870" r:id="rId3" imgW="126780" imgH="164814" progId="Equation.3">
                    <p:embed/>
                  </p:oleObj>
                </mc:Choice>
                <mc:Fallback>
                  <p:oleObj r:id="rId3" imgW="126780" imgH="164814" progId="Equation.3">
                    <p:embed/>
                    <p:pic>
                      <p:nvPicPr>
                        <p:cNvPr id="0" name="Object 2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2" y="3024"/>
                          <a:ext cx="160" cy="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2728" name="Object 28">
              <a:extLst>
                <a:ext uri="{FF2B5EF4-FFF2-40B4-BE49-F238E27FC236}">
                  <a16:creationId xmlns:a16="http://schemas.microsoft.com/office/drawing/2014/main" id="{0C219B59-8741-4785-9C90-170D5FB73D3F}"/>
                </a:ext>
              </a:extLst>
            </p:cNvPr>
            <p:cNvGraphicFramePr>
              <a:graphicFrameLocks noChangeAspect="1"/>
            </p:cNvGraphicFramePr>
            <p:nvPr/>
          </p:nvGraphicFramePr>
          <p:xfrm>
            <a:off x="1536" y="3792"/>
            <a:ext cx="192" cy="256"/>
          </p:xfrm>
          <a:graphic>
            <a:graphicData uri="http://schemas.openxmlformats.org/presentationml/2006/ole">
              <mc:AlternateContent xmlns:mc="http://schemas.openxmlformats.org/markup-compatibility/2006">
                <mc:Choice xmlns:v="urn:schemas-microsoft-com:vml" Requires="v">
                  <p:oleObj spid="_x0000_s72871" r:id="rId5" imgW="152268" imgH="203024" progId="Equation.3">
                    <p:embed/>
                  </p:oleObj>
                </mc:Choice>
                <mc:Fallback>
                  <p:oleObj r:id="rId5" imgW="152268" imgH="203024" progId="Equation.3">
                    <p:embed/>
                    <p:pic>
                      <p:nvPicPr>
                        <p:cNvPr id="0" name="Object 2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36" y="3792"/>
                          <a:ext cx="192"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2729" name="Object 29">
              <a:extLst>
                <a:ext uri="{FF2B5EF4-FFF2-40B4-BE49-F238E27FC236}">
                  <a16:creationId xmlns:a16="http://schemas.microsoft.com/office/drawing/2014/main" id="{5069917C-ACEF-4500-BC83-56BF7ADECEB7}"/>
                </a:ext>
              </a:extLst>
            </p:cNvPr>
            <p:cNvGraphicFramePr>
              <a:graphicFrameLocks noChangeAspect="1"/>
            </p:cNvGraphicFramePr>
            <p:nvPr/>
          </p:nvGraphicFramePr>
          <p:xfrm>
            <a:off x="2400" y="3408"/>
            <a:ext cx="384" cy="212"/>
          </p:xfrm>
          <a:graphic>
            <a:graphicData uri="http://schemas.openxmlformats.org/presentationml/2006/ole">
              <mc:AlternateContent xmlns:mc="http://schemas.openxmlformats.org/markup-compatibility/2006">
                <mc:Choice xmlns:v="urn:schemas-microsoft-com:vml" Requires="v">
                  <p:oleObj spid="_x0000_s72872" name="Equation" r:id="rId7" imgW="368140" imgH="203112" progId="Equation.3">
                    <p:embed/>
                  </p:oleObj>
                </mc:Choice>
                <mc:Fallback>
                  <p:oleObj name="Equation" r:id="rId7" imgW="368140" imgH="203112" progId="Equation.3">
                    <p:embed/>
                    <p:pic>
                      <p:nvPicPr>
                        <p:cNvPr id="0" name="Object 2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400" y="3408"/>
                          <a:ext cx="384" cy="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2730" name="Line 30">
              <a:extLst>
                <a:ext uri="{FF2B5EF4-FFF2-40B4-BE49-F238E27FC236}">
                  <a16:creationId xmlns:a16="http://schemas.microsoft.com/office/drawing/2014/main" id="{C7B9C0CE-A183-4EFB-9248-CF4AD2756AB5}"/>
                </a:ext>
              </a:extLst>
            </p:cNvPr>
            <p:cNvSpPr>
              <a:spLocks noChangeShapeType="1"/>
            </p:cNvSpPr>
            <p:nvPr/>
          </p:nvSpPr>
          <p:spPr bwMode="auto">
            <a:xfrm flipV="1">
              <a:off x="1056" y="2496"/>
              <a:ext cx="2640" cy="1152"/>
            </a:xfrm>
            <a:prstGeom prst="line">
              <a:avLst/>
            </a:prstGeom>
            <a:noFill/>
            <a:ln w="19050">
              <a:solidFill>
                <a:srgbClr val="C60626"/>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72731" name="Line 31">
              <a:extLst>
                <a:ext uri="{FF2B5EF4-FFF2-40B4-BE49-F238E27FC236}">
                  <a16:creationId xmlns:a16="http://schemas.microsoft.com/office/drawing/2014/main" id="{35DC21CC-710A-4D06-926D-0E00827D8F8C}"/>
                </a:ext>
              </a:extLst>
            </p:cNvPr>
            <p:cNvSpPr>
              <a:spLocks noChangeShapeType="1"/>
            </p:cNvSpPr>
            <p:nvPr/>
          </p:nvSpPr>
          <p:spPr bwMode="auto">
            <a:xfrm flipV="1">
              <a:off x="1056" y="3072"/>
              <a:ext cx="2016" cy="624"/>
            </a:xfrm>
            <a:prstGeom prst="line">
              <a:avLst/>
            </a:prstGeom>
            <a:noFill/>
            <a:ln w="9525">
              <a:solidFill>
                <a:srgbClr val="C90308"/>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pSp>
      <p:sp>
        <p:nvSpPr>
          <p:cNvPr id="40992" name="Text Box 32">
            <a:extLst>
              <a:ext uri="{FF2B5EF4-FFF2-40B4-BE49-F238E27FC236}">
                <a16:creationId xmlns:a16="http://schemas.microsoft.com/office/drawing/2014/main" id="{7E726A13-AAFB-4ECB-ADC3-2DC2C620B0FD}"/>
              </a:ext>
            </a:extLst>
          </p:cNvPr>
          <p:cNvSpPr txBox="1">
            <a:spLocks noChangeArrowheads="1"/>
          </p:cNvSpPr>
          <p:nvPr/>
        </p:nvSpPr>
        <p:spPr bwMode="auto">
          <a:xfrm>
            <a:off x="457200" y="298938"/>
            <a:ext cx="7848600" cy="523220"/>
          </a:xfrm>
          <a:prstGeom prst="rect">
            <a:avLst/>
          </a:prstGeom>
          <a:solidFill>
            <a:srgbClr val="FFFF00"/>
          </a:solidFill>
          <a:ln>
            <a:noFill/>
          </a:ln>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zh-CN" altLang="en-US" sz="2800" b="1" dirty="0">
                <a:solidFill>
                  <a:srgbClr val="C00000"/>
                </a:solidFill>
                <a:latin typeface="宋体" panose="02010600030101010101" pitchFamily="2" charset="-122"/>
              </a:rPr>
              <a:t>晶体结构的周期性是通过布喇菲晶格来体现的。</a:t>
            </a:r>
          </a:p>
        </p:txBody>
      </p:sp>
      <p:grpSp>
        <p:nvGrpSpPr>
          <p:cNvPr id="4" name="Group 33">
            <a:extLst>
              <a:ext uri="{FF2B5EF4-FFF2-40B4-BE49-F238E27FC236}">
                <a16:creationId xmlns:a16="http://schemas.microsoft.com/office/drawing/2014/main" id="{F8D2465A-1C05-42D6-8858-68AEFA866A20}"/>
              </a:ext>
            </a:extLst>
          </p:cNvPr>
          <p:cNvGrpSpPr>
            <a:grpSpLocks/>
          </p:cNvGrpSpPr>
          <p:nvPr/>
        </p:nvGrpSpPr>
        <p:grpSpPr bwMode="auto">
          <a:xfrm>
            <a:off x="281077" y="1108000"/>
            <a:ext cx="8534400" cy="3292476"/>
            <a:chOff x="336" y="672"/>
            <a:chExt cx="5088" cy="2074"/>
          </a:xfrm>
        </p:grpSpPr>
        <p:sp>
          <p:nvSpPr>
            <p:cNvPr id="72709" name="Rectangle 34">
              <a:extLst>
                <a:ext uri="{FF2B5EF4-FFF2-40B4-BE49-F238E27FC236}">
                  <a16:creationId xmlns:a16="http://schemas.microsoft.com/office/drawing/2014/main" id="{93D894E5-E571-4294-A1E5-5EF7B75F746A}"/>
                </a:ext>
              </a:extLst>
            </p:cNvPr>
            <p:cNvSpPr>
              <a:spLocks noChangeArrowheads="1"/>
            </p:cNvSpPr>
            <p:nvPr/>
          </p:nvSpPr>
          <p:spPr bwMode="auto">
            <a:xfrm>
              <a:off x="336" y="672"/>
              <a:ext cx="5088" cy="2074"/>
            </a:xfrm>
            <a:prstGeom prst="rect">
              <a:avLst/>
            </a:prstGeom>
            <a:noFill/>
            <a:ln w="19050">
              <a:solidFill>
                <a:srgbClr val="FF00FF"/>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en-US" altLang="zh-CN" sz="2800" dirty="0">
                  <a:latin typeface="宋体" panose="02010600030101010101" pitchFamily="2" charset="-122"/>
                </a:rPr>
                <a:t>    </a:t>
              </a:r>
              <a:r>
                <a:rPr kumimoji="1" lang="zh-CN" altLang="en-US" sz="2800" dirty="0">
                  <a:solidFill>
                    <a:srgbClr val="080912"/>
                  </a:solidFill>
                  <a:latin typeface="宋体" panose="02010600030101010101" pitchFamily="2" charset="-122"/>
                </a:rPr>
                <a:t>晶格的周期性（又称平移对称性）可表述为原胞中任一点   平移   后达到另一原胞的相应点   </a:t>
              </a:r>
              <a:r>
                <a:rPr kumimoji="1" lang="zh-CN" altLang="en-US" sz="2800" dirty="0">
                  <a:solidFill>
                    <a:srgbClr val="080912"/>
                  </a:solidFill>
                  <a:latin typeface="Tahoma" panose="020B0604030504040204" pitchFamily="34" charset="0"/>
                </a:rPr>
                <a:t>    </a:t>
              </a:r>
              <a:r>
                <a:rPr kumimoji="1" lang="zh-CN" altLang="en-US" sz="2800" dirty="0">
                  <a:solidFill>
                    <a:srgbClr val="080912"/>
                  </a:solidFill>
                  <a:latin typeface="宋体" panose="02010600030101010101" pitchFamily="2" charset="-122"/>
                </a:rPr>
                <a:t>，这两点情况完全相同，应有相同的物理性质，即物理量     有              </a:t>
              </a:r>
            </a:p>
            <a:p>
              <a:pPr eaLnBrk="1" hangingPunct="1">
                <a:spcBef>
                  <a:spcPct val="0"/>
                </a:spcBef>
                <a:buFontTx/>
                <a:buNone/>
              </a:pPr>
              <a:endParaRPr kumimoji="1" lang="zh-CN" altLang="en-US" sz="2800" dirty="0">
                <a:solidFill>
                  <a:srgbClr val="080912"/>
                </a:solidFill>
                <a:latin typeface="宋体" panose="02010600030101010101" pitchFamily="2" charset="-122"/>
              </a:endParaRPr>
            </a:p>
            <a:p>
              <a:pPr eaLnBrk="1" hangingPunct="1">
                <a:spcBef>
                  <a:spcPct val="0"/>
                </a:spcBef>
                <a:buFontTx/>
                <a:buNone/>
              </a:pPr>
              <a:endParaRPr kumimoji="1" lang="zh-CN" altLang="en-US" sz="2800" dirty="0">
                <a:solidFill>
                  <a:srgbClr val="080912"/>
                </a:solidFill>
                <a:latin typeface="宋体" panose="02010600030101010101" pitchFamily="2" charset="-122"/>
              </a:endParaRPr>
            </a:p>
            <a:p>
              <a:pPr eaLnBrk="1" hangingPunct="1">
                <a:spcBef>
                  <a:spcPct val="0"/>
                </a:spcBef>
                <a:buFontTx/>
                <a:buNone/>
              </a:pPr>
              <a:r>
                <a:rPr kumimoji="1" lang="zh-CN" altLang="en-US" sz="2800" dirty="0">
                  <a:solidFill>
                    <a:srgbClr val="080912"/>
                  </a:solidFill>
                  <a:latin typeface="宋体" panose="02010600030101010101" pitchFamily="2" charset="-122"/>
                </a:rPr>
                <a:t>其中    为</a:t>
              </a:r>
              <a:r>
                <a:rPr kumimoji="1" lang="zh-CN" altLang="en-US" sz="4000" b="1" dirty="0">
                  <a:solidFill>
                    <a:srgbClr val="C00000"/>
                  </a:solidFill>
                  <a:latin typeface="宋体" panose="02010600030101010101" pitchFamily="2" charset="-122"/>
                </a:rPr>
                <a:t>晶格平移矢量</a:t>
              </a:r>
              <a:r>
                <a:rPr kumimoji="1" lang="zh-CN" altLang="en-US" sz="2800" dirty="0">
                  <a:solidFill>
                    <a:srgbClr val="080912"/>
                  </a:solidFill>
                  <a:latin typeface="宋体" panose="02010600030101010101" pitchFamily="2" charset="-122"/>
                </a:rPr>
                <a:t>。</a:t>
              </a:r>
              <a:r>
                <a:rPr kumimoji="1" lang="zh-CN" altLang="en-US" sz="2800" dirty="0">
                  <a:solidFill>
                    <a:srgbClr val="080912"/>
                  </a:solidFill>
                  <a:latin typeface="Tahoma" panose="020B0604030504040204" pitchFamily="34" charset="0"/>
                </a:rPr>
                <a:t> </a:t>
              </a:r>
            </a:p>
          </p:txBody>
        </p:sp>
        <p:graphicFrame>
          <p:nvGraphicFramePr>
            <p:cNvPr id="72710" name="Object 35">
              <a:extLst>
                <a:ext uri="{FF2B5EF4-FFF2-40B4-BE49-F238E27FC236}">
                  <a16:creationId xmlns:a16="http://schemas.microsoft.com/office/drawing/2014/main" id="{5C25751A-58DE-43DA-AD4F-B2CCC1E4F6E7}"/>
                </a:ext>
              </a:extLst>
            </p:cNvPr>
            <p:cNvGraphicFramePr>
              <a:graphicFrameLocks noChangeAspect="1"/>
            </p:cNvGraphicFramePr>
            <p:nvPr>
              <p:extLst>
                <p:ext uri="{D42A27DB-BD31-4B8C-83A1-F6EECF244321}">
                  <p14:modId xmlns:p14="http://schemas.microsoft.com/office/powerpoint/2010/main" val="2348411613"/>
                </p:ext>
              </p:extLst>
            </p:nvPr>
          </p:nvGraphicFramePr>
          <p:xfrm>
            <a:off x="1287" y="990"/>
            <a:ext cx="185" cy="240"/>
          </p:xfrm>
          <a:graphic>
            <a:graphicData uri="http://schemas.openxmlformats.org/presentationml/2006/ole">
              <mc:AlternateContent xmlns:mc="http://schemas.openxmlformats.org/markup-compatibility/2006">
                <mc:Choice xmlns:v="urn:schemas-microsoft-com:vml" Requires="v">
                  <p:oleObj spid="_x0000_s72873" r:id="rId9" imgW="126780" imgH="164814" progId="Equation.3">
                    <p:embed/>
                  </p:oleObj>
                </mc:Choice>
                <mc:Fallback>
                  <p:oleObj r:id="rId9" imgW="126780" imgH="164814" progId="Equation.3">
                    <p:embed/>
                    <p:pic>
                      <p:nvPicPr>
                        <p:cNvPr id="0" name="Object 3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287" y="990"/>
                          <a:ext cx="185"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2711" name="Object 36">
              <a:extLst>
                <a:ext uri="{FF2B5EF4-FFF2-40B4-BE49-F238E27FC236}">
                  <a16:creationId xmlns:a16="http://schemas.microsoft.com/office/drawing/2014/main" id="{B6474E59-E27B-4F0A-975F-3AF024BA1520}"/>
                </a:ext>
              </a:extLst>
            </p:cNvPr>
            <p:cNvGraphicFramePr>
              <a:graphicFrameLocks noChangeAspect="1"/>
            </p:cNvGraphicFramePr>
            <p:nvPr>
              <p:extLst>
                <p:ext uri="{D42A27DB-BD31-4B8C-83A1-F6EECF244321}">
                  <p14:modId xmlns:p14="http://schemas.microsoft.com/office/powerpoint/2010/main" val="1897913981"/>
                </p:ext>
              </p:extLst>
            </p:nvPr>
          </p:nvGraphicFramePr>
          <p:xfrm>
            <a:off x="2082" y="974"/>
            <a:ext cx="192" cy="256"/>
          </p:xfrm>
          <a:graphic>
            <a:graphicData uri="http://schemas.openxmlformats.org/presentationml/2006/ole">
              <mc:AlternateContent xmlns:mc="http://schemas.openxmlformats.org/markup-compatibility/2006">
                <mc:Choice xmlns:v="urn:schemas-microsoft-com:vml" Requires="v">
                  <p:oleObj spid="_x0000_s72874" r:id="rId11" imgW="152268" imgH="203024" progId="Equation.3">
                    <p:embed/>
                  </p:oleObj>
                </mc:Choice>
                <mc:Fallback>
                  <p:oleObj r:id="rId11" imgW="152268" imgH="203024" progId="Equation.3">
                    <p:embed/>
                    <p:pic>
                      <p:nvPicPr>
                        <p:cNvPr id="0" name="Object 3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082" y="974"/>
                          <a:ext cx="192"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2712" name="Object 37">
              <a:extLst>
                <a:ext uri="{FF2B5EF4-FFF2-40B4-BE49-F238E27FC236}">
                  <a16:creationId xmlns:a16="http://schemas.microsoft.com/office/drawing/2014/main" id="{C4781E81-901D-410C-856D-205890AF6419}"/>
                </a:ext>
              </a:extLst>
            </p:cNvPr>
            <p:cNvGraphicFramePr>
              <a:graphicFrameLocks noChangeAspect="1"/>
            </p:cNvGraphicFramePr>
            <p:nvPr>
              <p:extLst>
                <p:ext uri="{D42A27DB-BD31-4B8C-83A1-F6EECF244321}">
                  <p14:modId xmlns:p14="http://schemas.microsoft.com/office/powerpoint/2010/main" val="819574183"/>
                </p:ext>
              </p:extLst>
            </p:nvPr>
          </p:nvGraphicFramePr>
          <p:xfrm>
            <a:off x="658" y="1519"/>
            <a:ext cx="464" cy="275"/>
          </p:xfrm>
          <a:graphic>
            <a:graphicData uri="http://schemas.openxmlformats.org/presentationml/2006/ole">
              <mc:AlternateContent xmlns:mc="http://schemas.openxmlformats.org/markup-compatibility/2006">
                <mc:Choice xmlns:v="urn:schemas-microsoft-com:vml" Requires="v">
                  <p:oleObj spid="_x0000_s72875" r:id="rId13" imgW="342751" imgH="203112" progId="Equation.3">
                    <p:embed/>
                  </p:oleObj>
                </mc:Choice>
                <mc:Fallback>
                  <p:oleObj r:id="rId13" imgW="342751" imgH="203112" progId="Equation.3">
                    <p:embed/>
                    <p:pic>
                      <p:nvPicPr>
                        <p:cNvPr id="0" name="Object 37"/>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58" y="1519"/>
                          <a:ext cx="464" cy="275"/>
                        </a:xfrm>
                        <a:prstGeom prst="rect">
                          <a:avLst/>
                        </a:prstGeom>
                        <a:noFill/>
                        <a:ln>
                          <a:noFill/>
                        </a:ln>
                      </p:spPr>
                    </p:pic>
                  </p:oleObj>
                </mc:Fallback>
              </mc:AlternateContent>
            </a:graphicData>
          </a:graphic>
        </p:graphicFrame>
        <p:graphicFrame>
          <p:nvGraphicFramePr>
            <p:cNvPr id="72713" name="Object 38">
              <a:extLst>
                <a:ext uri="{FF2B5EF4-FFF2-40B4-BE49-F238E27FC236}">
                  <a16:creationId xmlns:a16="http://schemas.microsoft.com/office/drawing/2014/main" id="{6ABEDEEA-2ED6-4FE7-AB7B-E4930470FE6E}"/>
                </a:ext>
              </a:extLst>
            </p:cNvPr>
            <p:cNvGraphicFramePr>
              <a:graphicFrameLocks noChangeAspect="1"/>
            </p:cNvGraphicFramePr>
            <p:nvPr>
              <p:extLst>
                <p:ext uri="{D42A27DB-BD31-4B8C-83A1-F6EECF244321}">
                  <p14:modId xmlns:p14="http://schemas.microsoft.com/office/powerpoint/2010/main" val="592962190"/>
                </p:ext>
              </p:extLst>
            </p:nvPr>
          </p:nvGraphicFramePr>
          <p:xfrm>
            <a:off x="1867" y="1702"/>
            <a:ext cx="2341" cy="536"/>
          </p:xfrm>
          <a:graphic>
            <a:graphicData uri="http://schemas.openxmlformats.org/presentationml/2006/ole">
              <mc:AlternateContent xmlns:mc="http://schemas.openxmlformats.org/markup-compatibility/2006">
                <mc:Choice xmlns:v="urn:schemas-microsoft-com:vml" Requires="v">
                  <p:oleObj spid="_x0000_s72876" r:id="rId15" imgW="1054100" imgH="241300" progId="Equation.3">
                    <p:embed/>
                  </p:oleObj>
                </mc:Choice>
                <mc:Fallback>
                  <p:oleObj r:id="rId15" imgW="1054100" imgH="241300" progId="Equation.3">
                    <p:embed/>
                    <p:pic>
                      <p:nvPicPr>
                        <p:cNvPr id="0" name="Object 38"/>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867" y="1702"/>
                          <a:ext cx="2341" cy="536"/>
                        </a:xfrm>
                        <a:prstGeom prst="rect">
                          <a:avLst/>
                        </a:prstGeom>
                        <a:solidFill>
                          <a:srgbClr val="66FF33"/>
                        </a:solidFill>
                        <a:ln>
                          <a:noFill/>
                        </a:ln>
                      </p:spPr>
                    </p:pic>
                  </p:oleObj>
                </mc:Fallback>
              </mc:AlternateContent>
            </a:graphicData>
          </a:graphic>
        </p:graphicFrame>
        <p:graphicFrame>
          <p:nvGraphicFramePr>
            <p:cNvPr id="72714" name="Object 39">
              <a:extLst>
                <a:ext uri="{FF2B5EF4-FFF2-40B4-BE49-F238E27FC236}">
                  <a16:creationId xmlns:a16="http://schemas.microsoft.com/office/drawing/2014/main" id="{4FE8AB08-F07D-46CB-8D71-4678C0684F0E}"/>
                </a:ext>
              </a:extLst>
            </p:cNvPr>
            <p:cNvGraphicFramePr>
              <a:graphicFrameLocks noChangeAspect="1"/>
            </p:cNvGraphicFramePr>
            <p:nvPr>
              <p:extLst>
                <p:ext uri="{D42A27DB-BD31-4B8C-83A1-F6EECF244321}">
                  <p14:modId xmlns:p14="http://schemas.microsoft.com/office/powerpoint/2010/main" val="55243406"/>
                </p:ext>
              </p:extLst>
            </p:nvPr>
          </p:nvGraphicFramePr>
          <p:xfrm>
            <a:off x="887" y="2355"/>
            <a:ext cx="272" cy="363"/>
          </p:xfrm>
          <a:graphic>
            <a:graphicData uri="http://schemas.openxmlformats.org/presentationml/2006/ole">
              <mc:AlternateContent xmlns:mc="http://schemas.openxmlformats.org/markup-compatibility/2006">
                <mc:Choice xmlns:v="urn:schemas-microsoft-com:vml" Requires="v">
                  <p:oleObj spid="_x0000_s72877" r:id="rId17" imgW="152268" imgH="203024" progId="Equation.3">
                    <p:embed/>
                  </p:oleObj>
                </mc:Choice>
                <mc:Fallback>
                  <p:oleObj r:id="rId17" imgW="152268" imgH="203024" progId="Equation.3">
                    <p:embed/>
                    <p:pic>
                      <p:nvPicPr>
                        <p:cNvPr id="0" name="Object 39"/>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87" y="2355"/>
                          <a:ext cx="272" cy="363"/>
                        </a:xfrm>
                        <a:prstGeom prst="rect">
                          <a:avLst/>
                        </a:prstGeom>
                        <a:noFill/>
                        <a:ln>
                          <a:noFill/>
                        </a:ln>
                      </p:spPr>
                    </p:pic>
                  </p:oleObj>
                </mc:Fallback>
              </mc:AlternateContent>
            </a:graphicData>
          </a:graphic>
        </p:graphicFrame>
        <p:graphicFrame>
          <p:nvGraphicFramePr>
            <p:cNvPr id="72715" name="Object 40">
              <a:extLst>
                <a:ext uri="{FF2B5EF4-FFF2-40B4-BE49-F238E27FC236}">
                  <a16:creationId xmlns:a16="http://schemas.microsoft.com/office/drawing/2014/main" id="{4AB08F7F-2FED-4390-A3E2-86FF92945E77}"/>
                </a:ext>
              </a:extLst>
            </p:cNvPr>
            <p:cNvGraphicFramePr>
              <a:graphicFrameLocks noChangeAspect="1"/>
            </p:cNvGraphicFramePr>
            <p:nvPr>
              <p:extLst>
                <p:ext uri="{D42A27DB-BD31-4B8C-83A1-F6EECF244321}">
                  <p14:modId xmlns:p14="http://schemas.microsoft.com/office/powerpoint/2010/main" val="999607608"/>
                </p:ext>
              </p:extLst>
            </p:nvPr>
          </p:nvGraphicFramePr>
          <p:xfrm>
            <a:off x="4689" y="935"/>
            <a:ext cx="480" cy="264"/>
          </p:xfrm>
          <a:graphic>
            <a:graphicData uri="http://schemas.openxmlformats.org/presentationml/2006/ole">
              <mc:AlternateContent xmlns:mc="http://schemas.openxmlformats.org/markup-compatibility/2006">
                <mc:Choice xmlns:v="urn:schemas-microsoft-com:vml" Requires="v">
                  <p:oleObj spid="_x0000_s72878" name="Equation" r:id="rId18" imgW="368140" imgH="203112" progId="Equation.3">
                    <p:embed/>
                  </p:oleObj>
                </mc:Choice>
                <mc:Fallback>
                  <p:oleObj name="Equation" r:id="rId18" imgW="368140" imgH="203112" progId="Equation.3">
                    <p:embed/>
                    <p:pic>
                      <p:nvPicPr>
                        <p:cNvPr id="0" name="Object 40"/>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4689" y="935"/>
                          <a:ext cx="480" cy="2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Tree>
  </p:cSld>
  <p:clrMapOvr>
    <a:masterClrMapping/>
  </p:clrMapOvr>
  <p:transition spd="slow">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0992"/>
                                        </p:tgtEl>
                                        <p:attrNameLst>
                                          <p:attrName>style.visibility</p:attrName>
                                        </p:attrNameLst>
                                      </p:cBhvr>
                                      <p:to>
                                        <p:strVal val="visible"/>
                                      </p:to>
                                    </p:set>
                                    <p:animEffect transition="in" filter="blinds(horizontal)">
                                      <p:cBhvr>
                                        <p:cTn id="7" dur="500"/>
                                        <p:tgtEl>
                                          <p:spTgt spid="4099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horizontal)">
                                      <p:cBhvr>
                                        <p:cTn id="12" dur="500"/>
                                        <p:tgtEl>
                                          <p:spTgt spid="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blinds(horizontal)">
                                      <p:cBhvr>
                                        <p:cTn id="1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92"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7" name="AutoShape 3">
            <a:extLst>
              <a:ext uri="{FF2B5EF4-FFF2-40B4-BE49-F238E27FC236}">
                <a16:creationId xmlns:a16="http://schemas.microsoft.com/office/drawing/2014/main" id="{0A9C611F-CFB1-4C5B-A230-CB07542173BD}"/>
              </a:ext>
            </a:extLst>
          </p:cNvPr>
          <p:cNvSpPr>
            <a:spLocks noChangeArrowheads="1"/>
          </p:cNvSpPr>
          <p:nvPr/>
        </p:nvSpPr>
        <p:spPr bwMode="auto">
          <a:xfrm>
            <a:off x="0" y="609600"/>
            <a:ext cx="4495800" cy="838200"/>
          </a:xfrm>
          <a:prstGeom prst="bevel">
            <a:avLst>
              <a:gd name="adj" fmla="val 12500"/>
            </a:avLst>
          </a:prstGeom>
          <a:gradFill rotWithShape="0">
            <a:gsLst>
              <a:gs pos="0">
                <a:srgbClr val="ADB044"/>
              </a:gs>
              <a:gs pos="50000">
                <a:srgbClr val="FFFFFF"/>
              </a:gs>
              <a:gs pos="100000">
                <a:srgbClr val="ADB044"/>
              </a:gs>
            </a:gsLst>
            <a:lin ang="5400000" scaled="1"/>
          </a:gradFill>
          <a:ln>
            <a:noFill/>
          </a:ln>
          <a:effectLst>
            <a:outerShdw dist="162639" dir="18519588" algn="ctr" rotWithShape="0">
              <a:srgbClr val="D9FB9D"/>
            </a:outerShdw>
          </a:effectLst>
          <a:extLs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kumimoji="1" lang="en-US" altLang="zh-CN" sz="2400" b="1">
                <a:solidFill>
                  <a:srgbClr val="0681C6"/>
                </a:solidFill>
                <a:latin typeface="Times New Roman" panose="02020603050405020304" pitchFamily="18" charset="0"/>
              </a:rPr>
              <a:t>1.2.1 </a:t>
            </a:r>
            <a:r>
              <a:rPr kumimoji="1" lang="zh-CN" altLang="en-US" sz="2400" b="1">
                <a:solidFill>
                  <a:srgbClr val="0681C6"/>
                </a:solidFill>
                <a:latin typeface="宋体" panose="02010600030101010101" pitchFamily="2" charset="-122"/>
              </a:rPr>
              <a:t>体心立方和面心立方结构</a:t>
            </a:r>
          </a:p>
        </p:txBody>
      </p:sp>
      <p:sp>
        <p:nvSpPr>
          <p:cNvPr id="41988" name="Rectangle 4">
            <a:extLst>
              <a:ext uri="{FF2B5EF4-FFF2-40B4-BE49-F238E27FC236}">
                <a16:creationId xmlns:a16="http://schemas.microsoft.com/office/drawing/2014/main" id="{06A513B5-1FB2-4F61-AEC1-60315458B594}"/>
              </a:ext>
            </a:extLst>
          </p:cNvPr>
          <p:cNvSpPr>
            <a:spLocks noChangeArrowheads="1"/>
          </p:cNvSpPr>
          <p:nvPr/>
        </p:nvSpPr>
        <p:spPr bwMode="auto">
          <a:xfrm>
            <a:off x="2438400" y="-50800"/>
            <a:ext cx="3871913" cy="519113"/>
          </a:xfrm>
          <a:prstGeom prst="rect">
            <a:avLst/>
          </a:prstGeom>
          <a:solidFill>
            <a:schemeClr val="accent1"/>
          </a:solidFill>
          <a:ln>
            <a:noFill/>
          </a:ln>
          <a:extLs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400">
                <a:solidFill>
                  <a:schemeClr val="tx2"/>
                </a:solidFill>
              </a:rPr>
              <a:t>1</a:t>
            </a:r>
            <a:r>
              <a:rPr lang="en-US" altLang="zh-CN" sz="2800">
                <a:solidFill>
                  <a:schemeClr val="tx2"/>
                </a:solidFill>
              </a:rPr>
              <a:t>-2</a:t>
            </a:r>
            <a:r>
              <a:rPr lang="zh-CN" altLang="en-US" sz="2800">
                <a:solidFill>
                  <a:schemeClr val="tx2"/>
                </a:solidFill>
                <a:latin typeface="宋体" panose="02010600030101010101" pitchFamily="2" charset="-122"/>
              </a:rPr>
              <a:t>几种典型的晶体结构</a:t>
            </a:r>
          </a:p>
        </p:txBody>
      </p:sp>
      <p:pic>
        <p:nvPicPr>
          <p:cNvPr id="41989" name="Picture 5" descr="http://learning.sohu.com/class/chemi/struct/image/jt07.jpg">
            <a:extLst>
              <a:ext uri="{FF2B5EF4-FFF2-40B4-BE49-F238E27FC236}">
                <a16:creationId xmlns:a16="http://schemas.microsoft.com/office/drawing/2014/main" id="{63FE7E08-7E8D-4C1F-90E0-08F30D8ECB07}"/>
              </a:ext>
            </a:extLst>
          </p:cNvPr>
          <p:cNvPicPr>
            <a:picLocks noChangeAspect="1" noChangeArrowheads="1"/>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5546725" y="533400"/>
            <a:ext cx="3597275" cy="3733800"/>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sp>
        <p:nvSpPr>
          <p:cNvPr id="41990" name="Rectangle 6">
            <a:extLst>
              <a:ext uri="{FF2B5EF4-FFF2-40B4-BE49-F238E27FC236}">
                <a16:creationId xmlns:a16="http://schemas.microsoft.com/office/drawing/2014/main" id="{F6869E59-4E6F-4AA6-9424-3675DD412A6C}"/>
              </a:ext>
            </a:extLst>
          </p:cNvPr>
          <p:cNvSpPr>
            <a:spLocks noChangeArrowheads="1"/>
          </p:cNvSpPr>
          <p:nvPr/>
        </p:nvSpPr>
        <p:spPr bwMode="auto">
          <a:xfrm>
            <a:off x="304800" y="1879600"/>
            <a:ext cx="3475038"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zh-CN" altLang="en-US" sz="4000">
                <a:solidFill>
                  <a:srgbClr val="C20AA3"/>
                </a:solidFill>
                <a:latin typeface="Tahoma" panose="020B0604030504040204" pitchFamily="34" charset="0"/>
              </a:rPr>
              <a:t>体心立方</a:t>
            </a:r>
            <a:r>
              <a:rPr kumimoji="1" lang="en-US" altLang="zh-CN" sz="4000">
                <a:solidFill>
                  <a:srgbClr val="C20AA3"/>
                </a:solidFill>
                <a:latin typeface="Tahoma" panose="020B0604030504040204" pitchFamily="34" charset="0"/>
              </a:rPr>
              <a:t>bcc</a:t>
            </a:r>
            <a:r>
              <a:rPr kumimoji="1" lang="zh-CN" altLang="en-US" sz="4000">
                <a:solidFill>
                  <a:srgbClr val="C20AA3"/>
                </a:solidFill>
                <a:latin typeface="宋体" panose="02010600030101010101" pitchFamily="2" charset="-122"/>
              </a:rPr>
              <a:t>：</a:t>
            </a:r>
          </a:p>
        </p:txBody>
      </p:sp>
      <p:graphicFrame>
        <p:nvGraphicFramePr>
          <p:cNvPr id="41991" name="Object 7">
            <a:extLst>
              <a:ext uri="{FF2B5EF4-FFF2-40B4-BE49-F238E27FC236}">
                <a16:creationId xmlns:a16="http://schemas.microsoft.com/office/drawing/2014/main" id="{00E813A7-1421-4EBB-A4E1-C6B17AF7D359}"/>
              </a:ext>
            </a:extLst>
          </p:cNvPr>
          <p:cNvGraphicFramePr>
            <a:graphicFrameLocks noChangeAspect="1"/>
          </p:cNvGraphicFramePr>
          <p:nvPr/>
        </p:nvGraphicFramePr>
        <p:xfrm>
          <a:off x="228600" y="3352800"/>
          <a:ext cx="5334000" cy="558800"/>
        </p:xfrm>
        <a:graphic>
          <a:graphicData uri="http://schemas.openxmlformats.org/presentationml/2006/ole">
            <mc:AlternateContent xmlns:mc="http://schemas.openxmlformats.org/markup-compatibility/2006">
              <mc:Choice xmlns:v="urn:schemas-microsoft-com:vml" Requires="v">
                <p:oleObj spid="_x0000_s73766" name="Equation" r:id="rId5" imgW="1943100" imgH="203200" progId="Equation.3">
                  <p:embed/>
                </p:oleObj>
              </mc:Choice>
              <mc:Fallback>
                <p:oleObj name="Equation" r:id="rId5" imgW="1943100" imgH="203200" progId="Equation.3">
                  <p:embed/>
                  <p:pic>
                    <p:nvPicPr>
                      <p:cNvPr id="0" name="Object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8600" y="3352800"/>
                        <a:ext cx="5334000" cy="558800"/>
                      </a:xfrm>
                      <a:prstGeom prst="rect">
                        <a:avLst/>
                      </a:prstGeom>
                      <a:solidFill>
                        <a:srgbClr val="CCFF9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1992" name="Object 8">
            <a:extLst>
              <a:ext uri="{FF2B5EF4-FFF2-40B4-BE49-F238E27FC236}">
                <a16:creationId xmlns:a16="http://schemas.microsoft.com/office/drawing/2014/main" id="{4D334877-A5CB-4FD1-BB45-83786DFD16AB}"/>
              </a:ext>
            </a:extLst>
          </p:cNvPr>
          <p:cNvGraphicFramePr>
            <a:graphicFrameLocks noChangeAspect="1"/>
          </p:cNvGraphicFramePr>
          <p:nvPr/>
        </p:nvGraphicFramePr>
        <p:xfrm>
          <a:off x="228600" y="4267200"/>
          <a:ext cx="6629400" cy="561975"/>
        </p:xfrm>
        <a:graphic>
          <a:graphicData uri="http://schemas.openxmlformats.org/presentationml/2006/ole">
            <mc:AlternateContent xmlns:mc="http://schemas.openxmlformats.org/markup-compatibility/2006">
              <mc:Choice xmlns:v="urn:schemas-microsoft-com:vml" Requires="v">
                <p:oleObj spid="_x0000_s73767" name="Equation" r:id="rId7" imgW="2400300" imgH="203200" progId="Equation.3">
                  <p:embed/>
                </p:oleObj>
              </mc:Choice>
              <mc:Fallback>
                <p:oleObj name="Equation" r:id="rId7" imgW="2400300" imgH="203200" progId="Equation.3">
                  <p:embed/>
                  <p:pic>
                    <p:nvPicPr>
                      <p:cNvPr id="0" name="Object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8600" y="4267200"/>
                        <a:ext cx="6629400" cy="561975"/>
                      </a:xfrm>
                      <a:prstGeom prst="rect">
                        <a:avLst/>
                      </a:prstGeom>
                      <a:solidFill>
                        <a:srgbClr val="CCFF9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1993" name="Rectangle 9">
            <a:extLst>
              <a:ext uri="{FF2B5EF4-FFF2-40B4-BE49-F238E27FC236}">
                <a16:creationId xmlns:a16="http://schemas.microsoft.com/office/drawing/2014/main" id="{4004CBF4-AEE3-4381-9F37-E349FE163A44}"/>
              </a:ext>
            </a:extLst>
          </p:cNvPr>
          <p:cNvSpPr>
            <a:spLocks noChangeArrowheads="1"/>
          </p:cNvSpPr>
          <p:nvPr/>
        </p:nvSpPr>
        <p:spPr bwMode="auto">
          <a:xfrm>
            <a:off x="381000" y="5029200"/>
            <a:ext cx="1847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zh-CN" altLang="en-US" sz="2400" b="1">
                <a:solidFill>
                  <a:srgbClr val="080006"/>
                </a:solidFill>
                <a:latin typeface="宋体" panose="02010600030101010101" pitchFamily="2" charset="-122"/>
              </a:rPr>
              <a:t>基元</a:t>
            </a:r>
            <a:r>
              <a:rPr kumimoji="1" lang="en-US" altLang="zh-CN" sz="2400" b="1">
                <a:solidFill>
                  <a:srgbClr val="080006"/>
                </a:solidFill>
                <a:latin typeface="Tahoma" panose="020B0604030504040204" pitchFamily="34" charset="0"/>
              </a:rPr>
              <a:t>-</a:t>
            </a:r>
            <a:r>
              <a:rPr kumimoji="1" lang="zh-CN" altLang="en-US" sz="2400" b="1">
                <a:solidFill>
                  <a:srgbClr val="080006"/>
                </a:solidFill>
                <a:latin typeface="宋体" panose="02010600030101010101" pitchFamily="2" charset="-122"/>
              </a:rPr>
              <a:t>单原子</a:t>
            </a:r>
          </a:p>
        </p:txBody>
      </p:sp>
      <p:sp>
        <p:nvSpPr>
          <p:cNvPr id="41994" name="Rectangle 10">
            <a:extLst>
              <a:ext uri="{FF2B5EF4-FFF2-40B4-BE49-F238E27FC236}">
                <a16:creationId xmlns:a16="http://schemas.microsoft.com/office/drawing/2014/main" id="{C9AC9494-00AC-4A44-A0C5-CA2D6E552608}"/>
              </a:ext>
            </a:extLst>
          </p:cNvPr>
          <p:cNvSpPr>
            <a:spLocks noChangeArrowheads="1"/>
          </p:cNvSpPr>
          <p:nvPr/>
        </p:nvSpPr>
        <p:spPr bwMode="auto">
          <a:xfrm>
            <a:off x="381000" y="5638800"/>
            <a:ext cx="36353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en-US" altLang="zh-CN" sz="2400" b="1">
                <a:solidFill>
                  <a:srgbClr val="080006"/>
                </a:solidFill>
                <a:latin typeface="Tahoma" panose="020B0604030504040204" pitchFamily="34" charset="0"/>
              </a:rPr>
              <a:t>8</a:t>
            </a:r>
            <a:r>
              <a:rPr kumimoji="1" lang="zh-CN" altLang="en-US" sz="2400" b="1">
                <a:solidFill>
                  <a:srgbClr val="080006"/>
                </a:solidFill>
                <a:latin typeface="宋体" panose="02010600030101010101" pitchFamily="2" charset="-122"/>
              </a:rPr>
              <a:t>个最近邻原子，配为数</a:t>
            </a:r>
            <a:r>
              <a:rPr kumimoji="1" lang="en-US" altLang="zh-CN" sz="2400" b="1">
                <a:solidFill>
                  <a:srgbClr val="080006"/>
                </a:solidFill>
                <a:latin typeface="Tahoma" panose="020B0604030504040204" pitchFamily="34" charset="0"/>
              </a:rPr>
              <a:t>8</a:t>
            </a:r>
          </a:p>
        </p:txBody>
      </p:sp>
    </p:spTree>
  </p:cSld>
  <p:clrMapOvr>
    <a:masterClrMapping/>
  </p:clrMapOvr>
  <p:transition spd="slow">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1988"/>
                                        </p:tgtEl>
                                        <p:attrNameLst>
                                          <p:attrName>style.visibility</p:attrName>
                                        </p:attrNameLst>
                                      </p:cBhvr>
                                      <p:to>
                                        <p:strVal val="visible"/>
                                      </p:to>
                                    </p:set>
                                    <p:animEffect transition="in" filter="blinds(horizontal)">
                                      <p:cBhvr>
                                        <p:cTn id="7" dur="500"/>
                                        <p:tgtEl>
                                          <p:spTgt spid="4198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1987"/>
                                        </p:tgtEl>
                                        <p:attrNameLst>
                                          <p:attrName>style.visibility</p:attrName>
                                        </p:attrNameLst>
                                      </p:cBhvr>
                                      <p:to>
                                        <p:strVal val="visible"/>
                                      </p:to>
                                    </p:set>
                                    <p:animEffect transition="in" filter="blinds(horizontal)">
                                      <p:cBhvr>
                                        <p:cTn id="12" dur="500"/>
                                        <p:tgtEl>
                                          <p:spTgt spid="4198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41990"/>
                                        </p:tgtEl>
                                        <p:attrNameLst>
                                          <p:attrName>style.visibility</p:attrName>
                                        </p:attrNameLst>
                                      </p:cBhvr>
                                      <p:to>
                                        <p:strVal val="visible"/>
                                      </p:to>
                                    </p:set>
                                    <p:animEffect transition="in" filter="blinds(horizontal)">
                                      <p:cBhvr>
                                        <p:cTn id="17" dur="500"/>
                                        <p:tgtEl>
                                          <p:spTgt spid="41990"/>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41989"/>
                                        </p:tgtEl>
                                        <p:attrNameLst>
                                          <p:attrName>style.visibility</p:attrName>
                                        </p:attrNameLst>
                                      </p:cBhvr>
                                      <p:to>
                                        <p:strVal val="visible"/>
                                      </p:to>
                                    </p:set>
                                    <p:animEffect transition="in" filter="blinds(horizontal)">
                                      <p:cBhvr>
                                        <p:cTn id="22" dur="500"/>
                                        <p:tgtEl>
                                          <p:spTgt spid="41989"/>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41991"/>
                                        </p:tgtEl>
                                        <p:attrNameLst>
                                          <p:attrName>style.visibility</p:attrName>
                                        </p:attrNameLst>
                                      </p:cBhvr>
                                      <p:to>
                                        <p:strVal val="visible"/>
                                      </p:to>
                                    </p:set>
                                    <p:animEffect transition="in" filter="blinds(horizontal)">
                                      <p:cBhvr>
                                        <p:cTn id="27" dur="500"/>
                                        <p:tgtEl>
                                          <p:spTgt spid="41991"/>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nodeType="clickEffect">
                                  <p:stCondLst>
                                    <p:cond delay="0"/>
                                  </p:stCondLst>
                                  <p:childTnLst>
                                    <p:set>
                                      <p:cBhvr>
                                        <p:cTn id="31" dur="1" fill="hold">
                                          <p:stCondLst>
                                            <p:cond delay="0"/>
                                          </p:stCondLst>
                                        </p:cTn>
                                        <p:tgtEl>
                                          <p:spTgt spid="41992"/>
                                        </p:tgtEl>
                                        <p:attrNameLst>
                                          <p:attrName>style.visibility</p:attrName>
                                        </p:attrNameLst>
                                      </p:cBhvr>
                                      <p:to>
                                        <p:strVal val="visible"/>
                                      </p:to>
                                    </p:set>
                                    <p:animEffect transition="in" filter="blinds(horizontal)">
                                      <p:cBhvr>
                                        <p:cTn id="32" dur="500"/>
                                        <p:tgtEl>
                                          <p:spTgt spid="41992"/>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41993"/>
                                        </p:tgtEl>
                                        <p:attrNameLst>
                                          <p:attrName>style.visibility</p:attrName>
                                        </p:attrNameLst>
                                      </p:cBhvr>
                                      <p:to>
                                        <p:strVal val="visible"/>
                                      </p:to>
                                    </p:set>
                                    <p:animEffect transition="in" filter="blinds(horizontal)">
                                      <p:cBhvr>
                                        <p:cTn id="37" dur="500"/>
                                        <p:tgtEl>
                                          <p:spTgt spid="41993"/>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41994"/>
                                        </p:tgtEl>
                                        <p:attrNameLst>
                                          <p:attrName>style.visibility</p:attrName>
                                        </p:attrNameLst>
                                      </p:cBhvr>
                                      <p:to>
                                        <p:strVal val="visible"/>
                                      </p:to>
                                    </p:set>
                                    <p:animEffect transition="in" filter="blinds(horizontal)">
                                      <p:cBhvr>
                                        <p:cTn id="42" dur="500"/>
                                        <p:tgtEl>
                                          <p:spTgt spid="419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987" grpId="0" animBg="1"/>
      <p:bldP spid="41988" grpId="0" animBg="1"/>
      <p:bldP spid="41990" grpId="0"/>
      <p:bldP spid="41993" grpId="0"/>
      <p:bldP spid="41994"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0" name="Picture 2" descr="XCH001_004">
            <a:extLst>
              <a:ext uri="{FF2B5EF4-FFF2-40B4-BE49-F238E27FC236}">
                <a16:creationId xmlns:a16="http://schemas.microsoft.com/office/drawing/2014/main" id="{F2396AE8-F3E5-4466-A714-CC2BA6220B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0825" y="333375"/>
            <a:ext cx="8315325" cy="5964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nodeType="afterEffect">
                                  <p:stCondLst>
                                    <p:cond delay="0"/>
                                  </p:stCondLst>
                                  <p:childTnLst>
                                    <p:set>
                                      <p:cBhvr>
                                        <p:cTn id="6" dur="1" fill="hold">
                                          <p:stCondLst>
                                            <p:cond delay="0"/>
                                          </p:stCondLst>
                                        </p:cTn>
                                        <p:tgtEl>
                                          <p:spTgt spid="43010"/>
                                        </p:tgtEl>
                                        <p:attrNameLst>
                                          <p:attrName>style.visibility</p:attrName>
                                        </p:attrNameLst>
                                      </p:cBhvr>
                                      <p:to>
                                        <p:strVal val="visible"/>
                                      </p:to>
                                    </p:set>
                                    <p:animEffect transition="in" filter="dissolve">
                                      <p:cBhvr>
                                        <p:cTn id="7" dur="500"/>
                                        <p:tgtEl>
                                          <p:spTgt spid="430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4" name="Picture 2" descr="iron">
            <a:extLst>
              <a:ext uri="{FF2B5EF4-FFF2-40B4-BE49-F238E27FC236}">
                <a16:creationId xmlns:a16="http://schemas.microsoft.com/office/drawing/2014/main" id="{9B0DDEAD-4248-4C24-A457-BD4296E66B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850" y="1519238"/>
            <a:ext cx="8248650" cy="4864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035" name="Rectangle 3">
            <a:extLst>
              <a:ext uri="{FF2B5EF4-FFF2-40B4-BE49-F238E27FC236}">
                <a16:creationId xmlns:a16="http://schemas.microsoft.com/office/drawing/2014/main" id="{2FB50A55-B911-47C0-8E1E-AB197E232DF5}"/>
              </a:ext>
            </a:extLst>
          </p:cNvPr>
          <p:cNvSpPr>
            <a:spLocks noChangeArrowheads="1"/>
          </p:cNvSpPr>
          <p:nvPr/>
        </p:nvSpPr>
        <p:spPr bwMode="auto">
          <a:xfrm>
            <a:off x="468313" y="333375"/>
            <a:ext cx="8207375"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783" tIns="47891" rIns="95783" bIns="47891">
            <a:spAutoFit/>
          </a:bodyPr>
          <a:lstStyle>
            <a:lvl1pPr defTabSz="95885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defTabSz="9588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defTabSz="95885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defTabSz="95885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defTabSz="95885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defTabSz="95885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defTabSz="95885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defTabSz="95885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defTabSz="95885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zh-CN" altLang="en-US" sz="4000" b="1">
                <a:solidFill>
                  <a:srgbClr val="FF0066"/>
                </a:solidFill>
                <a:latin typeface="黑体" panose="02010609060101010101" pitchFamily="49" charset="-122"/>
                <a:ea typeface="黑体" panose="02010609060101010101" pitchFamily="49" charset="-122"/>
              </a:rPr>
              <a:t>体心立方晶格结构金属 </a:t>
            </a:r>
            <a:r>
              <a:rPr kumimoji="1" lang="en-US" altLang="zh-CN" sz="4000" b="1">
                <a:solidFill>
                  <a:srgbClr val="FF0066"/>
                </a:solidFill>
                <a:latin typeface="Times New Roman" panose="02020603050405020304" pitchFamily="18" charset="0"/>
                <a:ea typeface="黑体" panose="02010609060101010101" pitchFamily="49" charset="-122"/>
              </a:rPr>
              <a:t>——</a:t>
            </a:r>
            <a:r>
              <a:rPr kumimoji="1" lang="en-US" altLang="zh-CN" sz="4000" b="1">
                <a:solidFill>
                  <a:srgbClr val="FF0066"/>
                </a:solidFill>
                <a:latin typeface="黑体" panose="02010609060101010101" pitchFamily="49" charset="-122"/>
                <a:ea typeface="黑体" panose="02010609060101010101" pitchFamily="49" charset="-122"/>
              </a:rPr>
              <a:t> Iron</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nodeType="afterEffect">
                                  <p:stCondLst>
                                    <p:cond delay="0"/>
                                  </p:stCondLst>
                                  <p:childTnLst>
                                    <p:set>
                                      <p:cBhvr>
                                        <p:cTn id="6" dur="1" fill="hold">
                                          <p:stCondLst>
                                            <p:cond delay="0"/>
                                          </p:stCondLst>
                                        </p:cTn>
                                        <p:tgtEl>
                                          <p:spTgt spid="44034"/>
                                        </p:tgtEl>
                                        <p:attrNameLst>
                                          <p:attrName>style.visibility</p:attrName>
                                        </p:attrNameLst>
                                      </p:cBhvr>
                                      <p:to>
                                        <p:strVal val="visible"/>
                                      </p:to>
                                    </p:set>
                                    <p:animEffect transition="in" filter="dissolve">
                                      <p:cBhvr>
                                        <p:cTn id="7" dur="500"/>
                                        <p:tgtEl>
                                          <p:spTgt spid="44034"/>
                                        </p:tgtEl>
                                      </p:cBhvr>
                                    </p:animEffect>
                                  </p:childTnLst>
                                </p:cTn>
                              </p:par>
                            </p:childTnLst>
                          </p:cTn>
                        </p:par>
                        <p:par>
                          <p:cTn id="8" fill="hold" nodeType="afterGroup">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44035">
                                            <p:txEl>
                                              <p:pRg st="0" end="0"/>
                                            </p:txEl>
                                          </p:spTgt>
                                        </p:tgtEl>
                                        <p:attrNameLst>
                                          <p:attrName>style.visibility</p:attrName>
                                        </p:attrNameLst>
                                      </p:cBhvr>
                                      <p:to>
                                        <p:strVal val="visible"/>
                                      </p:to>
                                    </p:set>
                                    <p:animEffect transition="in" filter="dissolve">
                                      <p:cBhvr>
                                        <p:cTn id="11" dur="500"/>
                                        <p:tgtEl>
                                          <p:spTgt spid="4403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035" grpId="0" build="p" autoUpdateAnimBg="0" advAuto="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9" name="Rectangle 3">
            <a:extLst>
              <a:ext uri="{FF2B5EF4-FFF2-40B4-BE49-F238E27FC236}">
                <a16:creationId xmlns:a16="http://schemas.microsoft.com/office/drawing/2014/main" id="{EE11448A-713B-4938-8D0F-85B1E08AC26A}"/>
              </a:ext>
            </a:extLst>
          </p:cNvPr>
          <p:cNvSpPr>
            <a:spLocks noChangeArrowheads="1"/>
          </p:cNvSpPr>
          <p:nvPr/>
        </p:nvSpPr>
        <p:spPr bwMode="auto">
          <a:xfrm>
            <a:off x="457200" y="5029200"/>
            <a:ext cx="3906838"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zh-CN" altLang="en-US" sz="2400">
                <a:solidFill>
                  <a:srgbClr val="080912"/>
                </a:solidFill>
                <a:latin typeface="Times New Roman" panose="02020603050405020304" pitchFamily="18" charset="0"/>
                <a:ea typeface="华文楷体" panose="02010600040101010101" pitchFamily="2" charset="-122"/>
                <a:cs typeface="Times New Roman" panose="02020603050405020304" pitchFamily="18" charset="0"/>
              </a:rPr>
              <a:t>基元</a:t>
            </a:r>
            <a:r>
              <a:rPr kumimoji="1" lang="en-US" altLang="zh-CN" sz="2400">
                <a:solidFill>
                  <a:srgbClr val="080912"/>
                </a:solidFill>
                <a:latin typeface="Times New Roman" panose="02020603050405020304" pitchFamily="18" charset="0"/>
                <a:ea typeface="华文楷体" panose="02010600040101010101" pitchFamily="2" charset="-122"/>
                <a:cs typeface="Times New Roman" panose="02020603050405020304" pitchFamily="18" charset="0"/>
              </a:rPr>
              <a:t>-</a:t>
            </a:r>
            <a:r>
              <a:rPr kumimoji="1" lang="zh-CN" altLang="en-US" sz="2400">
                <a:solidFill>
                  <a:srgbClr val="080912"/>
                </a:solidFill>
                <a:latin typeface="Times New Roman" panose="02020603050405020304" pitchFamily="18" charset="0"/>
                <a:ea typeface="华文楷体" panose="02010600040101010101" pitchFamily="2" charset="-122"/>
                <a:cs typeface="Times New Roman" panose="02020603050405020304" pitchFamily="18" charset="0"/>
              </a:rPr>
              <a:t>单原子 </a:t>
            </a:r>
          </a:p>
          <a:p>
            <a:pPr eaLnBrk="1" hangingPunct="1">
              <a:spcBef>
                <a:spcPct val="0"/>
              </a:spcBef>
              <a:buFontTx/>
              <a:buNone/>
            </a:pPr>
            <a:endParaRPr kumimoji="1" lang="zh-CN" altLang="en-US" sz="2400">
              <a:solidFill>
                <a:srgbClr val="080912"/>
              </a:solidFill>
              <a:latin typeface="Times New Roman" panose="02020603050405020304" pitchFamily="18" charset="0"/>
              <a:ea typeface="华文楷体" panose="02010600040101010101" pitchFamily="2" charset="-122"/>
              <a:cs typeface="Times New Roman" panose="02020603050405020304" pitchFamily="18" charset="0"/>
            </a:endParaRPr>
          </a:p>
          <a:p>
            <a:pPr eaLnBrk="1" hangingPunct="1">
              <a:spcBef>
                <a:spcPct val="0"/>
              </a:spcBef>
              <a:buFontTx/>
              <a:buNone/>
            </a:pPr>
            <a:r>
              <a:rPr kumimoji="1" lang="zh-CN" altLang="en-US" sz="2400">
                <a:solidFill>
                  <a:srgbClr val="080912"/>
                </a:solidFill>
                <a:latin typeface="Times New Roman" panose="02020603050405020304" pitchFamily="18" charset="0"/>
                <a:ea typeface="华文楷体" panose="02010600040101010101" pitchFamily="2" charset="-122"/>
                <a:cs typeface="Times New Roman" panose="02020603050405020304" pitchFamily="18" charset="0"/>
              </a:rPr>
              <a:t>有</a:t>
            </a:r>
            <a:r>
              <a:rPr kumimoji="1" lang="en-US" altLang="zh-CN" sz="2400">
                <a:solidFill>
                  <a:srgbClr val="080912"/>
                </a:solidFill>
                <a:latin typeface="Times New Roman" panose="02020603050405020304" pitchFamily="18" charset="0"/>
                <a:ea typeface="华文楷体" panose="02010600040101010101" pitchFamily="2" charset="-122"/>
                <a:cs typeface="Times New Roman" panose="02020603050405020304" pitchFamily="18" charset="0"/>
              </a:rPr>
              <a:t>12</a:t>
            </a:r>
            <a:r>
              <a:rPr kumimoji="1" lang="zh-CN" altLang="en-US" sz="2400">
                <a:solidFill>
                  <a:srgbClr val="080912"/>
                </a:solidFill>
                <a:latin typeface="Times New Roman" panose="02020603050405020304" pitchFamily="18" charset="0"/>
                <a:ea typeface="华文楷体" panose="02010600040101010101" pitchFamily="2" charset="-122"/>
                <a:cs typeface="Times New Roman" panose="02020603050405020304" pitchFamily="18" charset="0"/>
              </a:rPr>
              <a:t>个最近邻，配为数</a:t>
            </a:r>
            <a:r>
              <a:rPr kumimoji="1" lang="en-US" altLang="zh-CN" sz="2400">
                <a:solidFill>
                  <a:srgbClr val="080912"/>
                </a:solidFill>
                <a:latin typeface="Times New Roman" panose="02020603050405020304" pitchFamily="18" charset="0"/>
                <a:ea typeface="华文楷体" panose="02010600040101010101" pitchFamily="2" charset="-122"/>
                <a:cs typeface="Times New Roman" panose="02020603050405020304" pitchFamily="18" charset="0"/>
              </a:rPr>
              <a:t>12</a:t>
            </a:r>
            <a:r>
              <a:rPr kumimoji="1" lang="en-US" altLang="zh-CN" sz="2400">
                <a:latin typeface="Times New Roman" panose="02020603050405020304" pitchFamily="18" charset="0"/>
                <a:ea typeface="华文楷体" panose="02010600040101010101" pitchFamily="2" charset="-122"/>
                <a:cs typeface="Times New Roman" panose="02020603050405020304" pitchFamily="18" charset="0"/>
              </a:rPr>
              <a:t> </a:t>
            </a:r>
          </a:p>
        </p:txBody>
      </p:sp>
      <p:pic>
        <p:nvPicPr>
          <p:cNvPr id="45060" name="Picture 4" descr="http://learning.sohu.com/class/chemi/struct/image/jt08.jpg">
            <a:extLst>
              <a:ext uri="{FF2B5EF4-FFF2-40B4-BE49-F238E27FC236}">
                <a16:creationId xmlns:a16="http://schemas.microsoft.com/office/drawing/2014/main" id="{FEDD636B-5422-43A5-ABB0-B5E0E0662CC4}"/>
              </a:ext>
            </a:extLst>
          </p:cNvPr>
          <p:cNvPicPr>
            <a:picLocks noChangeAspect="1" noChangeArrowheads="1"/>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4724400" y="228600"/>
            <a:ext cx="4191000" cy="4156075"/>
          </a:xfrm>
          <a:prstGeom prst="rect">
            <a:avLst/>
          </a:prstGeom>
          <a:noFill/>
          <a:ln w="28575">
            <a:solidFill>
              <a:srgbClr val="FF6600"/>
            </a:solidFill>
            <a:miter lim="800000"/>
            <a:headEnd/>
            <a:tailEnd/>
          </a:ln>
          <a:extLst>
            <a:ext uri="{909E8E84-426E-40DD-AFC4-6F175D3DCCD1}">
              <a14:hiddenFill xmlns:a14="http://schemas.microsoft.com/office/drawing/2010/main">
                <a:solidFill>
                  <a:srgbClr val="FFFFFF"/>
                </a:solidFill>
              </a14:hiddenFill>
            </a:ext>
          </a:extLst>
        </p:spPr>
      </p:pic>
      <p:sp>
        <p:nvSpPr>
          <p:cNvPr id="45061" name="Text Box 5">
            <a:extLst>
              <a:ext uri="{FF2B5EF4-FFF2-40B4-BE49-F238E27FC236}">
                <a16:creationId xmlns:a16="http://schemas.microsoft.com/office/drawing/2014/main" id="{0FF400C4-7F59-44DE-991C-E21E30D4C137}"/>
              </a:ext>
            </a:extLst>
          </p:cNvPr>
          <p:cNvSpPr txBox="1">
            <a:spLocks noChangeArrowheads="1"/>
          </p:cNvSpPr>
          <p:nvPr/>
        </p:nvSpPr>
        <p:spPr bwMode="auto">
          <a:xfrm>
            <a:off x="304800" y="1143000"/>
            <a:ext cx="40386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zh-CN" altLang="en-US" sz="4000" b="1" dirty="0">
                <a:solidFill>
                  <a:srgbClr val="C90308"/>
                </a:solidFill>
                <a:latin typeface="Times New Roman" panose="02020603050405020304" pitchFamily="18" charset="0"/>
                <a:ea typeface="华文楷体" panose="02010600040101010101" pitchFamily="2" charset="-122"/>
                <a:cs typeface="Times New Roman" panose="02020603050405020304" pitchFamily="18" charset="0"/>
              </a:rPr>
              <a:t>面心立方</a:t>
            </a:r>
            <a:r>
              <a:rPr kumimoji="1" lang="en-US" altLang="zh-CN" sz="4000" b="1" dirty="0" err="1">
                <a:solidFill>
                  <a:srgbClr val="C90308"/>
                </a:solidFill>
                <a:latin typeface="Times New Roman" panose="02020603050405020304" pitchFamily="18" charset="0"/>
                <a:ea typeface="华文楷体" panose="02010600040101010101" pitchFamily="2" charset="-122"/>
                <a:cs typeface="Times New Roman" panose="02020603050405020304" pitchFamily="18" charset="0"/>
              </a:rPr>
              <a:t>fcc</a:t>
            </a:r>
            <a:r>
              <a:rPr kumimoji="1" lang="en-US" altLang="zh-CN" sz="4000" b="1" dirty="0">
                <a:solidFill>
                  <a:srgbClr val="C90308"/>
                </a:solidFill>
                <a:latin typeface="Times New Roman" panose="02020603050405020304" pitchFamily="18" charset="0"/>
                <a:ea typeface="华文楷体" panose="02010600040101010101" pitchFamily="2" charset="-122"/>
                <a:cs typeface="Times New Roman" panose="02020603050405020304" pitchFamily="18" charset="0"/>
              </a:rPr>
              <a:t> :</a:t>
            </a:r>
          </a:p>
        </p:txBody>
      </p:sp>
      <p:graphicFrame>
        <p:nvGraphicFramePr>
          <p:cNvPr id="45062" name="Object 6">
            <a:extLst>
              <a:ext uri="{FF2B5EF4-FFF2-40B4-BE49-F238E27FC236}">
                <a16:creationId xmlns:a16="http://schemas.microsoft.com/office/drawing/2014/main" id="{D49416C5-0BCF-46C1-9DF7-394B3D730E28}"/>
              </a:ext>
            </a:extLst>
          </p:cNvPr>
          <p:cNvGraphicFramePr>
            <a:graphicFrameLocks noChangeAspect="1"/>
          </p:cNvGraphicFramePr>
          <p:nvPr>
            <p:extLst>
              <p:ext uri="{D42A27DB-BD31-4B8C-83A1-F6EECF244321}">
                <p14:modId xmlns:p14="http://schemas.microsoft.com/office/powerpoint/2010/main" val="2207591472"/>
              </p:ext>
            </p:extLst>
          </p:nvPr>
        </p:nvGraphicFramePr>
        <p:xfrm>
          <a:off x="596900" y="2590800"/>
          <a:ext cx="3379788" cy="508000"/>
        </p:xfrm>
        <a:graphic>
          <a:graphicData uri="http://schemas.openxmlformats.org/presentationml/2006/ole">
            <mc:AlternateContent xmlns:mc="http://schemas.openxmlformats.org/markup-compatibility/2006">
              <mc:Choice xmlns:v="urn:schemas-microsoft-com:vml" Requires="v">
                <p:oleObj spid="_x0000_s76835" name="Equation" r:id="rId5" imgW="1434477" imgH="215806" progId="Equation.3">
                  <p:embed/>
                </p:oleObj>
              </mc:Choice>
              <mc:Fallback>
                <p:oleObj name="Equation" r:id="rId5" imgW="1434477" imgH="215806" progId="Equation.3">
                  <p:embed/>
                  <p:pic>
                    <p:nvPicPr>
                      <p:cNvPr id="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6900" y="2590800"/>
                        <a:ext cx="3379788" cy="508000"/>
                      </a:xfrm>
                      <a:prstGeom prst="rect">
                        <a:avLst/>
                      </a:prstGeom>
                      <a:solidFill>
                        <a:srgbClr val="CCFF9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5063" name="Object 7">
            <a:extLst>
              <a:ext uri="{FF2B5EF4-FFF2-40B4-BE49-F238E27FC236}">
                <a16:creationId xmlns:a16="http://schemas.microsoft.com/office/drawing/2014/main" id="{B5E61FFC-148B-4E2C-A3CA-BC14E365D6F4}"/>
              </a:ext>
            </a:extLst>
          </p:cNvPr>
          <p:cNvGraphicFramePr>
            <a:graphicFrameLocks noChangeAspect="1"/>
          </p:cNvGraphicFramePr>
          <p:nvPr>
            <p:extLst>
              <p:ext uri="{D42A27DB-BD31-4B8C-83A1-F6EECF244321}">
                <p14:modId xmlns:p14="http://schemas.microsoft.com/office/powerpoint/2010/main" val="3884042125"/>
              </p:ext>
            </p:extLst>
          </p:nvPr>
        </p:nvGraphicFramePr>
        <p:xfrm>
          <a:off x="436563" y="4343400"/>
          <a:ext cx="4462462" cy="474663"/>
        </p:xfrm>
        <a:graphic>
          <a:graphicData uri="http://schemas.openxmlformats.org/presentationml/2006/ole">
            <mc:AlternateContent xmlns:mc="http://schemas.openxmlformats.org/markup-compatibility/2006">
              <mc:Choice xmlns:v="urn:schemas-microsoft-com:vml" Requires="v">
                <p:oleObj spid="_x0000_s76836" name="Equation" r:id="rId7" imgW="2032000" imgH="215900" progId="Equation.3">
                  <p:embed/>
                </p:oleObj>
              </mc:Choice>
              <mc:Fallback>
                <p:oleObj name="Equation" r:id="rId7" imgW="2032000" imgH="215900" progId="Equation.3">
                  <p:embed/>
                  <p:pic>
                    <p:nvPicPr>
                      <p:cNvPr id="0" name="Object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36563" y="4343400"/>
                        <a:ext cx="4462462" cy="474663"/>
                      </a:xfrm>
                      <a:prstGeom prst="rect">
                        <a:avLst/>
                      </a:prstGeom>
                      <a:solidFill>
                        <a:srgbClr val="CCFF9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ransition spd="slow">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5061"/>
                                        </p:tgtEl>
                                        <p:attrNameLst>
                                          <p:attrName>style.visibility</p:attrName>
                                        </p:attrNameLst>
                                      </p:cBhvr>
                                      <p:to>
                                        <p:strVal val="visible"/>
                                      </p:to>
                                    </p:set>
                                    <p:animEffect transition="in" filter="blinds(horizontal)">
                                      <p:cBhvr>
                                        <p:cTn id="7" dur="500"/>
                                        <p:tgtEl>
                                          <p:spTgt spid="4506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45060"/>
                                        </p:tgtEl>
                                        <p:attrNameLst>
                                          <p:attrName>style.visibility</p:attrName>
                                        </p:attrNameLst>
                                      </p:cBhvr>
                                      <p:to>
                                        <p:strVal val="visible"/>
                                      </p:to>
                                    </p:set>
                                    <p:animEffect transition="in" filter="blinds(horizontal)">
                                      <p:cBhvr>
                                        <p:cTn id="12" dur="500"/>
                                        <p:tgtEl>
                                          <p:spTgt spid="45060"/>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45062"/>
                                        </p:tgtEl>
                                        <p:attrNameLst>
                                          <p:attrName>style.visibility</p:attrName>
                                        </p:attrNameLst>
                                      </p:cBhvr>
                                      <p:to>
                                        <p:strVal val="visible"/>
                                      </p:to>
                                    </p:set>
                                    <p:animEffect transition="in" filter="blinds(horizontal)">
                                      <p:cBhvr>
                                        <p:cTn id="17" dur="500"/>
                                        <p:tgtEl>
                                          <p:spTgt spid="45062"/>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45063"/>
                                        </p:tgtEl>
                                        <p:attrNameLst>
                                          <p:attrName>style.visibility</p:attrName>
                                        </p:attrNameLst>
                                      </p:cBhvr>
                                      <p:to>
                                        <p:strVal val="visible"/>
                                      </p:to>
                                    </p:set>
                                    <p:animEffect transition="in" filter="blinds(horizontal)">
                                      <p:cBhvr>
                                        <p:cTn id="22" dur="500"/>
                                        <p:tgtEl>
                                          <p:spTgt spid="45063"/>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45059"/>
                                        </p:tgtEl>
                                        <p:attrNameLst>
                                          <p:attrName>style.visibility</p:attrName>
                                        </p:attrNameLst>
                                      </p:cBhvr>
                                      <p:to>
                                        <p:strVal val="visible"/>
                                      </p:to>
                                    </p:set>
                                    <p:animEffect transition="in" filter="blinds(horizontal)">
                                      <p:cBhvr>
                                        <p:cTn id="27" dur="500"/>
                                        <p:tgtEl>
                                          <p:spTgt spid="450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059" grpId="0"/>
      <p:bldP spid="4506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a:extLst>
              <a:ext uri="{FF2B5EF4-FFF2-40B4-BE49-F238E27FC236}">
                <a16:creationId xmlns:a16="http://schemas.microsoft.com/office/drawing/2014/main" id="{44A293AD-123D-482F-81B1-2D3665600426}"/>
              </a:ext>
            </a:extLst>
          </p:cNvPr>
          <p:cNvSpPr>
            <a:spLocks noChangeArrowheads="1"/>
          </p:cNvSpPr>
          <p:nvPr/>
        </p:nvSpPr>
        <p:spPr bwMode="auto">
          <a:xfrm>
            <a:off x="449263" y="5438775"/>
            <a:ext cx="6715125" cy="1082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95783" tIns="47891" rIns="95783" bIns="47891" anchor="ctr">
            <a:spAutoFit/>
          </a:bodyPr>
          <a:lstStyle>
            <a:lvl1pPr defTabSz="95885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defTabSz="9588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defTabSz="95885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defTabSz="95885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defTabSz="95885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defTabSz="95885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defTabSz="95885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defTabSz="95885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defTabSz="95885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b="1" dirty="0">
                <a:solidFill>
                  <a:srgbClr val="C00000"/>
                </a:solidFill>
                <a:latin typeface="华文楷体" panose="02010600040101010101" pitchFamily="2" charset="-122"/>
                <a:ea typeface="华文楷体" panose="02010600040101010101" pitchFamily="2" charset="-122"/>
              </a:rPr>
              <a:t>我国比西方人至少早十五个世纪。</a:t>
            </a:r>
            <a:br>
              <a:rPr lang="zh-CN" altLang="en-US" b="1" dirty="0">
                <a:solidFill>
                  <a:srgbClr val="C00000"/>
                </a:solidFill>
                <a:latin typeface="华文楷体" panose="02010600040101010101" pitchFamily="2" charset="-122"/>
                <a:ea typeface="华文楷体" panose="02010600040101010101" pitchFamily="2" charset="-122"/>
              </a:rPr>
            </a:br>
            <a:endParaRPr lang="zh-CN" altLang="en-US" b="1" dirty="0">
              <a:solidFill>
                <a:srgbClr val="C00000"/>
              </a:solidFill>
              <a:latin typeface="华文楷体" panose="02010600040101010101" pitchFamily="2" charset="-122"/>
              <a:ea typeface="华文楷体" panose="02010600040101010101" pitchFamily="2" charset="-122"/>
            </a:endParaRPr>
          </a:p>
        </p:txBody>
      </p:sp>
      <p:sp>
        <p:nvSpPr>
          <p:cNvPr id="26627" name="Rectangle 3">
            <a:extLst>
              <a:ext uri="{FF2B5EF4-FFF2-40B4-BE49-F238E27FC236}">
                <a16:creationId xmlns:a16="http://schemas.microsoft.com/office/drawing/2014/main" id="{3D7DA9A3-6A6B-4AAA-B862-8919C4BF7680}"/>
              </a:ext>
            </a:extLst>
          </p:cNvPr>
          <p:cNvSpPr>
            <a:spLocks noChangeArrowheads="1"/>
          </p:cNvSpPr>
          <p:nvPr/>
        </p:nvSpPr>
        <p:spPr bwMode="auto">
          <a:xfrm>
            <a:off x="450850" y="692150"/>
            <a:ext cx="8509000" cy="4708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defTabSz="95885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defTabSz="9588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defTabSz="95885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defTabSz="95885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defTabSz="95885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defTabSz="95885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defTabSz="95885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defTabSz="95885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defTabSz="95885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3300" b="1" dirty="0">
                <a:solidFill>
                  <a:srgbClr val="002060"/>
                </a:solidFill>
                <a:latin typeface="华文楷体" panose="02010600040101010101" pitchFamily="2" charset="-122"/>
                <a:ea typeface="华文楷体" panose="02010600040101010101" pitchFamily="2" charset="-122"/>
              </a:rPr>
              <a:t>公元纪元前后，发现了雪花是六角形的。</a:t>
            </a:r>
          </a:p>
          <a:p>
            <a:pPr eaLnBrk="1" hangingPunct="1">
              <a:spcBef>
                <a:spcPct val="0"/>
              </a:spcBef>
              <a:buFontTx/>
              <a:buNone/>
            </a:pPr>
            <a:endParaRPr lang="zh-CN" altLang="en-US" sz="3300" b="1" dirty="0">
              <a:solidFill>
                <a:srgbClr val="002060"/>
              </a:solidFill>
              <a:latin typeface="华文楷体" panose="02010600040101010101" pitchFamily="2" charset="-122"/>
              <a:ea typeface="华文楷体" panose="02010600040101010101" pitchFamily="2" charset="-122"/>
            </a:endParaRPr>
          </a:p>
          <a:p>
            <a:pPr eaLnBrk="1" hangingPunct="1">
              <a:spcBef>
                <a:spcPct val="0"/>
              </a:spcBef>
              <a:buFontTx/>
              <a:buNone/>
            </a:pPr>
            <a:r>
              <a:rPr lang="zh-CN" altLang="en-US" sz="3300" b="1" dirty="0">
                <a:solidFill>
                  <a:srgbClr val="002060"/>
                </a:solidFill>
                <a:latin typeface="华文楷体" panose="02010600040101010101" pitchFamily="2" charset="-122"/>
                <a:ea typeface="华文楷体" panose="02010600040101010101" pitchFamily="2" charset="-122"/>
              </a:rPr>
              <a:t>汉代韩婴</a:t>
            </a:r>
            <a:r>
              <a:rPr lang="en-US" altLang="zh-CN" sz="3300" b="1" dirty="0">
                <a:solidFill>
                  <a:srgbClr val="002060"/>
                </a:solidFill>
                <a:latin typeface="华文楷体" panose="02010600040101010101" pitchFamily="2" charset="-122"/>
                <a:ea typeface="华文楷体" panose="02010600040101010101" pitchFamily="2" charset="-122"/>
              </a:rPr>
              <a:t>《</a:t>
            </a:r>
            <a:r>
              <a:rPr lang="zh-CN" altLang="en-US" sz="3300" b="1" dirty="0">
                <a:solidFill>
                  <a:srgbClr val="002060"/>
                </a:solidFill>
                <a:latin typeface="华文楷体" panose="02010600040101010101" pitchFamily="2" charset="-122"/>
                <a:ea typeface="华文楷体" panose="02010600040101010101" pitchFamily="2" charset="-122"/>
              </a:rPr>
              <a:t>韩诗外传</a:t>
            </a:r>
            <a:r>
              <a:rPr lang="en-US" altLang="zh-CN" sz="3300" b="1" dirty="0">
                <a:solidFill>
                  <a:srgbClr val="002060"/>
                </a:solidFill>
                <a:latin typeface="华文楷体" panose="02010600040101010101" pitchFamily="2" charset="-122"/>
                <a:ea typeface="华文楷体" panose="02010600040101010101" pitchFamily="2" charset="-122"/>
              </a:rPr>
              <a:t>》</a:t>
            </a:r>
          </a:p>
          <a:p>
            <a:pPr eaLnBrk="1" hangingPunct="1">
              <a:spcBef>
                <a:spcPct val="0"/>
              </a:spcBef>
              <a:buFontTx/>
              <a:buNone/>
            </a:pPr>
            <a:r>
              <a:rPr lang="en-US" altLang="zh-CN" sz="3300" b="1" dirty="0">
                <a:solidFill>
                  <a:srgbClr val="002060"/>
                </a:solidFill>
                <a:latin typeface="华文楷体" panose="02010600040101010101" pitchFamily="2" charset="-122"/>
                <a:ea typeface="华文楷体" panose="02010600040101010101" pitchFamily="2" charset="-122"/>
              </a:rPr>
              <a:t>“</a:t>
            </a:r>
            <a:r>
              <a:rPr lang="zh-CN" altLang="en-US" sz="3300" b="1" dirty="0">
                <a:solidFill>
                  <a:srgbClr val="002060"/>
                </a:solidFill>
                <a:latin typeface="华文楷体" panose="02010600040101010101" pitchFamily="2" charset="-122"/>
                <a:ea typeface="华文楷体" panose="02010600040101010101" pitchFamily="2" charset="-122"/>
              </a:rPr>
              <a:t>凡草木花多五出，雪花多六出，其数属阴也。”</a:t>
            </a:r>
          </a:p>
          <a:p>
            <a:pPr eaLnBrk="1" hangingPunct="1">
              <a:spcBef>
                <a:spcPct val="0"/>
              </a:spcBef>
              <a:buFontTx/>
              <a:buNone/>
            </a:pPr>
            <a:endParaRPr lang="zh-CN" altLang="en-US" sz="3300" b="1" dirty="0">
              <a:solidFill>
                <a:srgbClr val="002060"/>
              </a:solidFill>
              <a:latin typeface="华文楷体" panose="02010600040101010101" pitchFamily="2" charset="-122"/>
              <a:ea typeface="华文楷体" panose="02010600040101010101" pitchFamily="2" charset="-122"/>
            </a:endParaRPr>
          </a:p>
          <a:p>
            <a:pPr eaLnBrk="1" hangingPunct="1">
              <a:spcBef>
                <a:spcPct val="0"/>
              </a:spcBef>
              <a:buFontTx/>
              <a:buNone/>
            </a:pPr>
            <a:r>
              <a:rPr lang="zh-CN" altLang="en-US" sz="3300" b="1" dirty="0">
                <a:solidFill>
                  <a:srgbClr val="002060"/>
                </a:solidFill>
                <a:latin typeface="华文楷体" panose="02010600040101010101" pitchFamily="2" charset="-122"/>
                <a:ea typeface="华文楷体" panose="02010600040101010101" pitchFamily="2" charset="-122"/>
              </a:rPr>
              <a:t>唐代高骈</a:t>
            </a:r>
            <a:r>
              <a:rPr lang="en-US" altLang="zh-CN" sz="3300" b="1" dirty="0">
                <a:solidFill>
                  <a:srgbClr val="002060"/>
                </a:solidFill>
                <a:latin typeface="华文楷体" panose="02010600040101010101" pitchFamily="2" charset="-122"/>
                <a:ea typeface="华文楷体" panose="02010600040101010101" pitchFamily="2" charset="-122"/>
              </a:rPr>
              <a:t>《</a:t>
            </a:r>
            <a:r>
              <a:rPr lang="zh-CN" altLang="en-US" sz="3300" b="1" dirty="0">
                <a:solidFill>
                  <a:srgbClr val="002060"/>
                </a:solidFill>
                <a:latin typeface="华文楷体" panose="02010600040101010101" pitchFamily="2" charset="-122"/>
                <a:ea typeface="华文楷体" panose="02010600040101010101" pitchFamily="2" charset="-122"/>
              </a:rPr>
              <a:t>对雪诗</a:t>
            </a:r>
            <a:r>
              <a:rPr lang="en-US" altLang="zh-CN" sz="3300" b="1" dirty="0">
                <a:solidFill>
                  <a:srgbClr val="002060"/>
                </a:solidFill>
                <a:latin typeface="华文楷体" panose="02010600040101010101" pitchFamily="2" charset="-122"/>
                <a:ea typeface="华文楷体" panose="02010600040101010101" pitchFamily="2" charset="-122"/>
              </a:rPr>
              <a:t>》</a:t>
            </a:r>
          </a:p>
          <a:p>
            <a:pPr eaLnBrk="1" hangingPunct="1">
              <a:spcBef>
                <a:spcPct val="0"/>
              </a:spcBef>
              <a:buFontTx/>
              <a:buNone/>
            </a:pPr>
            <a:r>
              <a:rPr lang="en-US" altLang="zh-CN" sz="3300" b="1" dirty="0">
                <a:solidFill>
                  <a:srgbClr val="002060"/>
                </a:solidFill>
                <a:latin typeface="华文楷体" panose="02010600040101010101" pitchFamily="2" charset="-122"/>
                <a:ea typeface="华文楷体" panose="02010600040101010101" pitchFamily="2" charset="-122"/>
              </a:rPr>
              <a:t>“</a:t>
            </a:r>
            <a:r>
              <a:rPr lang="zh-CN" altLang="en-US" sz="3300" b="1" dirty="0">
                <a:solidFill>
                  <a:srgbClr val="002060"/>
                </a:solidFill>
                <a:latin typeface="华文楷体" panose="02010600040101010101" pitchFamily="2" charset="-122"/>
                <a:ea typeface="华文楷体" panose="02010600040101010101" pitchFamily="2" charset="-122"/>
              </a:rPr>
              <a:t>六出飞花入户时，坐看青竹变琼枝”</a:t>
            </a:r>
          </a:p>
          <a:p>
            <a:pPr eaLnBrk="1" hangingPunct="1">
              <a:spcBef>
                <a:spcPct val="0"/>
              </a:spcBef>
              <a:buFontTx/>
              <a:buNone/>
            </a:pPr>
            <a:r>
              <a:rPr lang="zh-CN" altLang="en-US" sz="3300" b="1" dirty="0">
                <a:solidFill>
                  <a:srgbClr val="C00000"/>
                </a:solidFill>
                <a:latin typeface="华文楷体" panose="02010600040101010101" pitchFamily="2" charset="-122"/>
                <a:ea typeface="华文楷体" panose="02010600040101010101" pitchFamily="2" charset="-122"/>
              </a:rPr>
              <a:t>西方，直到</a:t>
            </a:r>
            <a:r>
              <a:rPr lang="en-US" altLang="zh-CN" sz="3300" b="1" dirty="0">
                <a:solidFill>
                  <a:srgbClr val="C00000"/>
                </a:solidFill>
                <a:latin typeface="华文楷体" panose="02010600040101010101" pitchFamily="2" charset="-122"/>
                <a:ea typeface="华文楷体" panose="02010600040101010101" pitchFamily="2" charset="-122"/>
              </a:rPr>
              <a:t>1611</a:t>
            </a:r>
            <a:r>
              <a:rPr lang="zh-CN" altLang="en-US" sz="3300" b="1" dirty="0">
                <a:solidFill>
                  <a:srgbClr val="C00000"/>
                </a:solidFill>
                <a:latin typeface="华文楷体" panose="02010600040101010101" pitchFamily="2" charset="-122"/>
                <a:ea typeface="华文楷体" panose="02010600040101010101" pitchFamily="2" charset="-122"/>
              </a:rPr>
              <a:t>年，开普勒</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4" presetClass="entr" presetSubtype="0" fill="hold" nodeType="clickEffect">
                                  <p:stCondLst>
                                    <p:cond delay="0"/>
                                  </p:stCondLst>
                                  <p:childTnLst>
                                    <p:set>
                                      <p:cBhvr>
                                        <p:cTn id="6" dur="1" fill="hold">
                                          <p:stCondLst>
                                            <p:cond delay="0"/>
                                          </p:stCondLst>
                                        </p:cTn>
                                        <p:tgtEl>
                                          <p:spTgt spid="26627">
                                            <p:txEl>
                                              <p:pRg st="0" end="0"/>
                                            </p:txEl>
                                          </p:spTgt>
                                        </p:tgtEl>
                                        <p:attrNameLst>
                                          <p:attrName>style.visibility</p:attrName>
                                        </p:attrNameLst>
                                      </p:cBhvr>
                                      <p:to>
                                        <p:strVal val="visible"/>
                                      </p:to>
                                    </p:set>
                                    <p:anim to="" calcmode="lin" valueType="num">
                                      <p:cBhvr>
                                        <p:cTn id="7" dur="1" fill="hold"/>
                                        <p:tgtEl>
                                          <p:spTgt spid="26627">
                                            <p:txEl>
                                              <p:pRg st="0" end="0"/>
                                            </p:txEl>
                                          </p:spTgt>
                                        </p:tgtEl>
                                        <p:attrNameLst>
                                          <p:attrName/>
                                        </p:attrNameLst>
                                      </p:cBhvr>
                                    </p:anim>
                                  </p:childTnLst>
                                </p:cTn>
                              </p:par>
                            </p:childTnLst>
                          </p:cTn>
                        </p:par>
                      </p:childTnLst>
                    </p:cTn>
                  </p:par>
                  <p:par>
                    <p:cTn id="8" fill="hold" nodeType="clickPar">
                      <p:stCondLst>
                        <p:cond delay="indefinite"/>
                      </p:stCondLst>
                      <p:childTnLst>
                        <p:par>
                          <p:cTn id="9" fill="hold" nodeType="withGroup">
                            <p:stCondLst>
                              <p:cond delay="0"/>
                            </p:stCondLst>
                            <p:childTnLst>
                              <p:par>
                                <p:cTn id="10" presetID="24" presetClass="entr" presetSubtype="0" fill="hold" nodeType="clickEffect">
                                  <p:stCondLst>
                                    <p:cond delay="0"/>
                                  </p:stCondLst>
                                  <p:childTnLst>
                                    <p:set>
                                      <p:cBhvr>
                                        <p:cTn id="11" dur="1" fill="hold">
                                          <p:stCondLst>
                                            <p:cond delay="0"/>
                                          </p:stCondLst>
                                        </p:cTn>
                                        <p:tgtEl>
                                          <p:spTgt spid="26627">
                                            <p:txEl>
                                              <p:pRg st="2" end="2"/>
                                            </p:txEl>
                                          </p:spTgt>
                                        </p:tgtEl>
                                        <p:attrNameLst>
                                          <p:attrName>style.visibility</p:attrName>
                                        </p:attrNameLst>
                                      </p:cBhvr>
                                      <p:to>
                                        <p:strVal val="visible"/>
                                      </p:to>
                                    </p:set>
                                    <p:anim to="" calcmode="lin" valueType="num">
                                      <p:cBhvr>
                                        <p:cTn id="12" dur="1" fill="hold"/>
                                        <p:tgtEl>
                                          <p:spTgt spid="26627">
                                            <p:txEl>
                                              <p:pRg st="2" end="2"/>
                                            </p:txEl>
                                          </p:spTgt>
                                        </p:tgtEl>
                                        <p:attrNameLst>
                                          <p:attrName/>
                                        </p:attrNameLst>
                                      </p:cBhvr>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24" presetClass="entr" presetSubtype="0" fill="hold" nodeType="clickEffect">
                                  <p:stCondLst>
                                    <p:cond delay="0"/>
                                  </p:stCondLst>
                                  <p:childTnLst>
                                    <p:set>
                                      <p:cBhvr>
                                        <p:cTn id="16" dur="1" fill="hold">
                                          <p:stCondLst>
                                            <p:cond delay="0"/>
                                          </p:stCondLst>
                                        </p:cTn>
                                        <p:tgtEl>
                                          <p:spTgt spid="26627">
                                            <p:txEl>
                                              <p:pRg st="3" end="3"/>
                                            </p:txEl>
                                          </p:spTgt>
                                        </p:tgtEl>
                                        <p:attrNameLst>
                                          <p:attrName>style.visibility</p:attrName>
                                        </p:attrNameLst>
                                      </p:cBhvr>
                                      <p:to>
                                        <p:strVal val="visible"/>
                                      </p:to>
                                    </p:set>
                                    <p:anim to="" calcmode="lin" valueType="num">
                                      <p:cBhvr>
                                        <p:cTn id="17" dur="1" fill="hold"/>
                                        <p:tgtEl>
                                          <p:spTgt spid="26627">
                                            <p:txEl>
                                              <p:pRg st="3" end="3"/>
                                            </p:txEl>
                                          </p:spTgt>
                                        </p:tgtEl>
                                        <p:attrNameLst>
                                          <p:attrName/>
                                        </p:attrNameLst>
                                      </p:cBhvr>
                                    </p:anim>
                                  </p:childTnLst>
                                </p:cTn>
                              </p:par>
                            </p:childTnLst>
                          </p:cTn>
                        </p:par>
                      </p:childTnLst>
                    </p:cTn>
                  </p:par>
                  <p:par>
                    <p:cTn id="18" fill="hold" nodeType="clickPar">
                      <p:stCondLst>
                        <p:cond delay="indefinite"/>
                      </p:stCondLst>
                      <p:childTnLst>
                        <p:par>
                          <p:cTn id="19" fill="hold" nodeType="withGroup">
                            <p:stCondLst>
                              <p:cond delay="0"/>
                            </p:stCondLst>
                            <p:childTnLst>
                              <p:par>
                                <p:cTn id="20" presetID="24" presetClass="entr" presetSubtype="0" fill="hold" nodeType="clickEffect">
                                  <p:stCondLst>
                                    <p:cond delay="0"/>
                                  </p:stCondLst>
                                  <p:childTnLst>
                                    <p:set>
                                      <p:cBhvr>
                                        <p:cTn id="21" dur="1" fill="hold">
                                          <p:stCondLst>
                                            <p:cond delay="0"/>
                                          </p:stCondLst>
                                        </p:cTn>
                                        <p:tgtEl>
                                          <p:spTgt spid="26627">
                                            <p:txEl>
                                              <p:pRg st="5" end="5"/>
                                            </p:txEl>
                                          </p:spTgt>
                                        </p:tgtEl>
                                        <p:attrNameLst>
                                          <p:attrName>style.visibility</p:attrName>
                                        </p:attrNameLst>
                                      </p:cBhvr>
                                      <p:to>
                                        <p:strVal val="visible"/>
                                      </p:to>
                                    </p:set>
                                    <p:anim to="" calcmode="lin" valueType="num">
                                      <p:cBhvr>
                                        <p:cTn id="22" dur="1" fill="hold"/>
                                        <p:tgtEl>
                                          <p:spTgt spid="26627">
                                            <p:txEl>
                                              <p:pRg st="5" end="5"/>
                                            </p:txEl>
                                          </p:spTgt>
                                        </p:tgtEl>
                                        <p:attrNameLst>
                                          <p:attrName/>
                                        </p:attrNameLst>
                                      </p:cBhvr>
                                    </p:anim>
                                  </p:childTnLst>
                                </p:cTn>
                              </p:par>
                            </p:childTnLst>
                          </p:cTn>
                        </p:par>
                      </p:childTnLst>
                    </p:cTn>
                  </p:par>
                  <p:par>
                    <p:cTn id="23" fill="hold" nodeType="clickPar">
                      <p:stCondLst>
                        <p:cond delay="indefinite"/>
                      </p:stCondLst>
                      <p:childTnLst>
                        <p:par>
                          <p:cTn id="24" fill="hold" nodeType="withGroup">
                            <p:stCondLst>
                              <p:cond delay="0"/>
                            </p:stCondLst>
                            <p:childTnLst>
                              <p:par>
                                <p:cTn id="25" presetID="24" presetClass="entr" presetSubtype="0" fill="hold" nodeType="clickEffect">
                                  <p:stCondLst>
                                    <p:cond delay="0"/>
                                  </p:stCondLst>
                                  <p:childTnLst>
                                    <p:set>
                                      <p:cBhvr>
                                        <p:cTn id="26" dur="1" fill="hold">
                                          <p:stCondLst>
                                            <p:cond delay="0"/>
                                          </p:stCondLst>
                                        </p:cTn>
                                        <p:tgtEl>
                                          <p:spTgt spid="26627">
                                            <p:txEl>
                                              <p:pRg st="6" end="6"/>
                                            </p:txEl>
                                          </p:spTgt>
                                        </p:tgtEl>
                                        <p:attrNameLst>
                                          <p:attrName>style.visibility</p:attrName>
                                        </p:attrNameLst>
                                      </p:cBhvr>
                                      <p:to>
                                        <p:strVal val="visible"/>
                                      </p:to>
                                    </p:set>
                                    <p:anim to="" calcmode="lin" valueType="num">
                                      <p:cBhvr>
                                        <p:cTn id="27" dur="1" fill="hold"/>
                                        <p:tgtEl>
                                          <p:spTgt spid="26627">
                                            <p:txEl>
                                              <p:pRg st="6" end="6"/>
                                            </p:txEl>
                                          </p:spTgt>
                                        </p:tgtEl>
                                        <p:attrNameLst>
                                          <p:attrName/>
                                        </p:attrNameLst>
                                      </p:cBhvr>
                                    </p:anim>
                                  </p:childTnLst>
                                </p:cTn>
                              </p:par>
                            </p:childTnLst>
                          </p:cTn>
                        </p:par>
                      </p:childTnLst>
                    </p:cTn>
                  </p:par>
                  <p:par>
                    <p:cTn id="28" fill="hold" nodeType="clickPar">
                      <p:stCondLst>
                        <p:cond delay="indefinite"/>
                      </p:stCondLst>
                      <p:childTnLst>
                        <p:par>
                          <p:cTn id="29" fill="hold" nodeType="withGroup">
                            <p:stCondLst>
                              <p:cond delay="0"/>
                            </p:stCondLst>
                            <p:childTnLst>
                              <p:par>
                                <p:cTn id="30" presetID="24" presetClass="entr" presetSubtype="0" fill="hold" nodeType="clickEffect">
                                  <p:stCondLst>
                                    <p:cond delay="0"/>
                                  </p:stCondLst>
                                  <p:childTnLst>
                                    <p:set>
                                      <p:cBhvr>
                                        <p:cTn id="31" dur="1" fill="hold">
                                          <p:stCondLst>
                                            <p:cond delay="0"/>
                                          </p:stCondLst>
                                        </p:cTn>
                                        <p:tgtEl>
                                          <p:spTgt spid="26627">
                                            <p:txEl>
                                              <p:pRg st="7" end="7"/>
                                            </p:txEl>
                                          </p:spTgt>
                                        </p:tgtEl>
                                        <p:attrNameLst>
                                          <p:attrName>style.visibility</p:attrName>
                                        </p:attrNameLst>
                                      </p:cBhvr>
                                      <p:to>
                                        <p:strVal val="visible"/>
                                      </p:to>
                                    </p:set>
                                    <p:anim to="" calcmode="lin" valueType="num">
                                      <p:cBhvr>
                                        <p:cTn id="32" dur="1" fill="hold"/>
                                        <p:tgtEl>
                                          <p:spTgt spid="26627">
                                            <p:txEl>
                                              <p:pRg st="7" end="7"/>
                                            </p:txEl>
                                          </p:spTgt>
                                        </p:tgtEl>
                                        <p:attrNameLst>
                                          <p:attrName/>
                                        </p:attrNameLst>
                                      </p:cBhvr>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4" presetClass="entr" presetSubtype="0" fill="hold" nodeType="clickEffect">
                                  <p:stCondLst>
                                    <p:cond delay="0"/>
                                  </p:stCondLst>
                                  <p:childTnLst>
                                    <p:set>
                                      <p:cBhvr>
                                        <p:cTn id="36" dur="1" fill="hold">
                                          <p:stCondLst>
                                            <p:cond delay="0"/>
                                          </p:stCondLst>
                                        </p:cTn>
                                        <p:tgtEl>
                                          <p:spTgt spid="26626">
                                            <p:txEl>
                                              <p:pRg st="0" end="0"/>
                                            </p:txEl>
                                          </p:spTgt>
                                        </p:tgtEl>
                                        <p:attrNameLst>
                                          <p:attrName>style.visibility</p:attrName>
                                        </p:attrNameLst>
                                      </p:cBhvr>
                                      <p:to>
                                        <p:strVal val="visible"/>
                                      </p:to>
                                    </p:set>
                                    <p:anim to="" calcmode="lin" valueType="num">
                                      <p:cBhvr>
                                        <p:cTn id="37" dur="1" fill="hold"/>
                                        <p:tgtEl>
                                          <p:spTgt spid="26626">
                                            <p:txEl>
                                              <p:pRg st="0" end="0"/>
                                            </p:txEl>
                                          </p:spTgt>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标题 1">
            <a:extLst>
              <a:ext uri="{FF2B5EF4-FFF2-40B4-BE49-F238E27FC236}">
                <a16:creationId xmlns:a16="http://schemas.microsoft.com/office/drawing/2014/main" id="{3E3E74C4-C68A-4BDB-B684-2A819102FC59}"/>
              </a:ext>
            </a:extLst>
          </p:cNvPr>
          <p:cNvSpPr>
            <a:spLocks noGrp="1" noChangeArrowheads="1"/>
          </p:cNvSpPr>
          <p:nvPr>
            <p:ph type="title"/>
          </p:nvPr>
        </p:nvSpPr>
        <p:spPr/>
        <p:txBody>
          <a:bodyPr/>
          <a:lstStyle/>
          <a:p>
            <a:endParaRPr lang="zh-CN" altLang="en-US"/>
          </a:p>
        </p:txBody>
      </p:sp>
      <p:pic>
        <p:nvPicPr>
          <p:cNvPr id="10243" name="Picture 2" descr="http://gd2.alicdn.com/imgextra/i2/1771758460/T2wa4LXCXXXXXXXXXX_!!1771758460.jpg">
            <a:extLst>
              <a:ext uri="{FF2B5EF4-FFF2-40B4-BE49-F238E27FC236}">
                <a16:creationId xmlns:a16="http://schemas.microsoft.com/office/drawing/2014/main" id="{CC0938CE-43F9-45F7-B72D-506803ABF5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552450"/>
            <a:ext cx="6391275" cy="535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a:extLst>
              <a:ext uri="{FF2B5EF4-FFF2-40B4-BE49-F238E27FC236}">
                <a16:creationId xmlns:a16="http://schemas.microsoft.com/office/drawing/2014/main" id="{A8685FF9-3C55-4130-8ECA-6C33DB9957B7}"/>
              </a:ext>
            </a:extLst>
          </p:cNvPr>
          <p:cNvSpPr txBox="1">
            <a:spLocks noChangeArrowheads="1"/>
          </p:cNvSpPr>
          <p:nvPr/>
        </p:nvSpPr>
        <p:spPr bwMode="auto">
          <a:xfrm>
            <a:off x="5791200" y="5899150"/>
            <a:ext cx="284797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b="1">
                <a:solidFill>
                  <a:srgbClr val="0000FF"/>
                </a:solidFill>
              </a:rPr>
              <a:t>金属铋晶体</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theme/theme1.xml><?xml version="1.0" encoding="utf-8"?>
<a:theme xmlns:a="http://schemas.openxmlformats.org/drawingml/2006/main" name="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emplate/>
  <TotalTime>844</TotalTime>
  <Words>2174</Words>
  <Application>Microsoft Office PowerPoint</Application>
  <PresentationFormat>全屏显示(4:3)</PresentationFormat>
  <Paragraphs>223</Paragraphs>
  <Slides>74</Slides>
  <Notes>0</Notes>
  <HiddenSlides>0</HiddenSlides>
  <MMClips>0</MMClips>
  <ScaleCrop>false</ScaleCrop>
  <HeadingPairs>
    <vt:vector size="8" baseType="variant">
      <vt:variant>
        <vt:lpstr>已用的字体</vt:lpstr>
      </vt:variant>
      <vt:variant>
        <vt:i4>7</vt:i4>
      </vt:variant>
      <vt:variant>
        <vt:lpstr>主题</vt:lpstr>
      </vt:variant>
      <vt:variant>
        <vt:i4>1</vt:i4>
      </vt:variant>
      <vt:variant>
        <vt:lpstr>嵌入 OLE 服务器</vt:lpstr>
      </vt:variant>
      <vt:variant>
        <vt:i4>2</vt:i4>
      </vt:variant>
      <vt:variant>
        <vt:lpstr>幻灯片标题</vt:lpstr>
      </vt:variant>
      <vt:variant>
        <vt:i4>74</vt:i4>
      </vt:variant>
    </vt:vector>
  </HeadingPairs>
  <TitlesOfParts>
    <vt:vector size="84" baseType="lpstr">
      <vt:lpstr>黑体</vt:lpstr>
      <vt:lpstr>华文楷体</vt:lpstr>
      <vt:lpstr>宋体</vt:lpstr>
      <vt:lpstr>Arial</vt:lpstr>
      <vt:lpstr>Tahoma</vt:lpstr>
      <vt:lpstr>Times New Roman</vt:lpstr>
      <vt:lpstr>Wingdings</vt:lpstr>
      <vt:lpstr>默认设计模板</vt:lpstr>
      <vt:lpstr>Microsoft 公式 3.0</vt:lpstr>
      <vt:lpstr>Equation</vt:lpstr>
      <vt:lpstr>PowerPoint 演示文稿</vt:lpstr>
      <vt:lpstr>PowerPoint 演示文稿</vt:lpstr>
      <vt:lpstr>PowerPoint 演示文稿</vt:lpstr>
      <vt:lpstr>教学大纲</vt:lpstr>
      <vt:lpstr>课程安排 （17次51课时）</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小组讨论</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什么是晶体</vt:lpstr>
      <vt:lpstr>晶体的微观结构</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§1-1晶体结构的周期性</vt:lpstr>
      <vt:lpstr>PowerPoint 演示文稿</vt:lpstr>
      <vt:lpstr>晶体的空间点阵</vt:lpstr>
      <vt:lpstr>1、空间点阵学说中的点子，代表基元中相对位置相同的点，也称为格点  </vt:lpstr>
      <vt:lpstr>2、点阵学说概括了晶体结构的周期性 </vt:lpstr>
      <vt:lpstr>3、通过点阵中的格点，可以作许多平行的直线族和平行的晶面族。这样点阵就成为一些网格，称为晶格 </vt:lpstr>
      <vt:lpstr>     由于晶格的周期性，可取一个格点为顶点，边长等于该方向上的周期的平行六面体作为重复单元，来概括晶体的特征。这样的重复单元称为原胞。       如果只要求反映晶体周期性的特点，原胞可以取最小的重复单元，格点只在原胞的顶点上，内部和面上不含格点，实际上，除了周期性外，不同晶体还有自己特殊的对称性。为了反映晶体对称的特征，结晶学上所取的原胞体积不一定最小，格点不仅在顶角上通常还可以在体心或面心上。 </vt:lpstr>
      <vt:lpstr>4、格点的总体称为布喇菲点阵或者布喇菲格子</vt:lpstr>
      <vt:lpstr>PowerPoint 演示文稿</vt:lpstr>
      <vt:lpstr>晶格 格点和点阵 </vt:lpstr>
      <vt:lpstr>PowerPoint 演示文稿</vt:lpstr>
      <vt:lpstr>PowerPoint 演示文稿</vt:lpstr>
      <vt:lpstr>PowerPoint 演示文稿</vt:lpstr>
      <vt:lpstr>晶胞的选取</vt:lpstr>
      <vt:lpstr>PowerPoint 演示文稿</vt:lpstr>
      <vt:lpstr>PowerPoint 演示文稿</vt:lpstr>
      <vt:lpstr> 立方晶系的三种结晶学原胞</vt:lpstr>
      <vt:lpstr>PowerPoint 演示文稿</vt:lpstr>
      <vt:lpstr>PowerPoint 演示文稿</vt:lpstr>
      <vt:lpstr>简立方结构刚球原子模型</vt:lpstr>
      <vt:lpstr>体心立方结构刚球原子模型</vt:lpstr>
      <vt:lpstr>面心立方原胞上视图</vt:lpstr>
      <vt:lpstr>面心立方密堆积结构</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luji</dc:creator>
  <cp:lastModifiedBy>DELL</cp:lastModifiedBy>
  <cp:revision>79</cp:revision>
  <cp:lastPrinted>1601-01-01T00:00:00Z</cp:lastPrinted>
  <dcterms:created xsi:type="dcterms:W3CDTF">1601-01-01T00:00:00Z</dcterms:created>
  <dcterms:modified xsi:type="dcterms:W3CDTF">2024-02-22T09:01:30Z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1</vt:i4>
  </property>
</Properties>
</file>